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8B21DE-28DE-8519-D8BC-767E9C52219D}" name="Moore, Eric" initials="ME" userId="S::mooreeric@kennedykrieger.org::0ffd53bd-825e-47b2-ad04-2ec564761ff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263" autoAdjust="0"/>
    <p:restoredTop sz="94343" autoAdjust="0"/>
  </p:normalViewPr>
  <p:slideViewPr>
    <p:cSldViewPr snapToGrid="0" snapToObjects="1">
      <p:cViewPr>
        <p:scale>
          <a:sx n="50" d="100"/>
          <a:sy n="50" d="100"/>
        </p:scale>
        <p:origin x="-6564" y="-60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0BEE-A928-E74A-8158-E15E0AF41C46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82D65-307C-0A49-8DCC-1CDD548805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7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882D65-307C-0A49-8DCC-1CDD5488059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0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8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8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5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4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1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7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8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0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7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3963-FEC3-9442-9716-2227FB09114B}" type="datetimeFigureOut">
              <a:rPr lang="en-US" smtClean="0"/>
              <a:t>11/2/2022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4494-A97D-4A49-81CC-BCF21CD7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9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438CA7-CAA7-CC4D-AC11-8A54F5ACC1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3065797" y="4736447"/>
            <a:ext cx="22975965" cy="28181953"/>
          </a:xfrm>
          <a:prstGeom prst="rect">
            <a:avLst/>
          </a:prstGeom>
          <a:solidFill>
            <a:srgbClr val="485091">
              <a:alpha val="203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F6790D-2106-8341-83E7-42991916CC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43891200" cy="6603999"/>
          </a:xfrm>
          <a:prstGeom prst="rect">
            <a:avLst/>
          </a:prstGeom>
          <a:solidFill>
            <a:srgbClr val="485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ADB1FE6-2F25-794F-A3B3-12C611B2DE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14400" y="1046278"/>
            <a:ext cx="42062400" cy="230832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Cognition and Behavior in Children and Young Adults with SCN2A-Developmental and Epileptic Encephalopathy (DEE): An Initial Evaluation of the Developmental Profile, Fourth Edition (DP-4)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DA9A57-9E47-204F-BDA2-F02B7F0D75FE}"/>
              </a:ext>
            </a:extLst>
          </p:cNvPr>
          <p:cNvSpPr txBox="1"/>
          <p:nvPr/>
        </p:nvSpPr>
        <p:spPr>
          <a:xfrm>
            <a:off x="1168399" y="6720331"/>
            <a:ext cx="9911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4850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  <a:endParaRPr lang="en-US" sz="6000" b="1" dirty="0">
              <a:solidFill>
                <a:srgbClr val="4850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5407D-124E-1A4C-B67E-35F704E45725}"/>
              </a:ext>
            </a:extLst>
          </p:cNvPr>
          <p:cNvSpPr txBox="1"/>
          <p:nvPr/>
        </p:nvSpPr>
        <p:spPr>
          <a:xfrm>
            <a:off x="377583" y="7781094"/>
            <a:ext cx="12039111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SCN2A-associated developmental and epileptic encephalopathy (DEE) is associated with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profound impact to development.</a:t>
            </a: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Commonly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used clinical outcome measures for these domains have substantial floor effects and are thus not fit for purpose for clinical trials.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Recent FDA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guidances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emphasize the need for appropriate measures, especially in trials for rare diseases. </a:t>
            </a:r>
          </a:p>
          <a:p>
            <a:pPr marL="571500" indent="-5715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study seeks to explore the initial suitability of the Developmental Profile, Fourth Edition (DP-4) Parent/Caregiver Checklist, a new, easy to administer caregiver questionnaire, in capturing a range of neurodevelopmental outcomes in children with SCN2A-DEE.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0E8B17-0170-8B4C-9ACF-302D88B717A5}"/>
              </a:ext>
            </a:extLst>
          </p:cNvPr>
          <p:cNvSpPr txBox="1"/>
          <p:nvPr/>
        </p:nvSpPr>
        <p:spPr>
          <a:xfrm>
            <a:off x="1345990" y="16550503"/>
            <a:ext cx="9911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4850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6000" b="1" dirty="0">
              <a:solidFill>
                <a:srgbClr val="4850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A29430-58E3-5D48-8FAD-4AE9CBDD1D3D}"/>
              </a:ext>
            </a:extLst>
          </p:cNvPr>
          <p:cNvSpPr txBox="1"/>
          <p:nvPr/>
        </p:nvSpPr>
        <p:spPr>
          <a:xfrm>
            <a:off x="377583" y="17848677"/>
            <a:ext cx="11773815" cy="1698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Inchstone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Project</a:t>
            </a: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collaboration of patient advocates, researchers, clinicians and industry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 with an aim to develop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outcome measures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 children with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severe DEEs.</a:t>
            </a: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Data was collected during a recent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pilot study at SCN2A family conference, July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2022. </a:t>
            </a:r>
          </a:p>
          <a:p>
            <a:pPr algn="just">
              <a:spcBef>
                <a:spcPts val="1200"/>
              </a:spcBef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 marL="1028700" lvl="1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10 children with pathogenic variants in SCN2A</a:t>
            </a:r>
          </a:p>
          <a:p>
            <a:pPr marL="1028700" lvl="1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=8.2 years,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=5.62, range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3.4-20.4;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male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=8</a:t>
            </a:r>
          </a:p>
          <a:p>
            <a:pPr algn="just">
              <a:spcBef>
                <a:spcPts val="1200"/>
              </a:spcBef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Developmental Profile, Fourth Edition (DP-4)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Electronically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administered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standardized caregiver questionnaire. Measures 5 domains of development including: Cognitive, Communication, Physical, Social-Emotional, and Adaptive Behavior. </a:t>
            </a: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Bayley Scales of Infant and Toddler Development (Bayley-IV), Cognitive scale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Standardized direct child assessment of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cognition.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Vineland Adaptive Behavior Scales, Parent/Caregiver Interview (Vineland-3)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Standardized parent interview of child adaptive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functioning.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3100" lvl="3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43100" lvl="3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 lvl="2" indent="-5715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9FE72C-6DE2-064B-819E-97F0000EEEAF}"/>
              </a:ext>
            </a:extLst>
          </p:cNvPr>
          <p:cNvSpPr txBox="1"/>
          <p:nvPr/>
        </p:nvSpPr>
        <p:spPr>
          <a:xfrm>
            <a:off x="16253761" y="6781307"/>
            <a:ext cx="17544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4850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6000" b="1" dirty="0">
              <a:solidFill>
                <a:srgbClr val="4850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A34C2D-ED61-D443-9E22-84297DD72847}"/>
              </a:ext>
            </a:extLst>
          </p:cNvPr>
          <p:cNvSpPr txBox="1"/>
          <p:nvPr/>
        </p:nvSpPr>
        <p:spPr>
          <a:xfrm>
            <a:off x="35131767" y="6765431"/>
            <a:ext cx="99119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4850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6000" b="1" dirty="0">
              <a:solidFill>
                <a:srgbClr val="4850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50C054-1A8D-AF43-ADA7-DE51CC508741}"/>
              </a:ext>
            </a:extLst>
          </p:cNvPr>
          <p:cNvSpPr txBox="1"/>
          <p:nvPr/>
        </p:nvSpPr>
        <p:spPr>
          <a:xfrm>
            <a:off x="36307059" y="7897632"/>
            <a:ext cx="6964709" cy="1772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DP-4 is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parent questionnaire-based measure of child neurodevelopmental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skills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that requires relatively fewer resources than direct in-person assessments like the Bayley-4 and extensive parent interviews like the Vineland-3.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While standardized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scores were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given that a high number of participants earned the lowest possible scores, AEs and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raw scores provided more range and variability. </a:t>
            </a: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Given similar frequency of floor effects and high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correlations with the Bayley-4 and Vineland-3,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DP-4 may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provide a quick and accessible way to capture non-seizure outcomes in children and young adults with SCN2A-DEE.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 via The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Inchstone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Project will explore the validity and utility of the DP-4 in larger samples and in other DEEs characterized by severe impairment to inform use in clinical and research contexts. </a:t>
            </a:r>
          </a:p>
        </p:txBody>
      </p:sp>
      <p:pic>
        <p:nvPicPr>
          <p:cNvPr id="5" name="Picture 4" descr="Kennedy Krieger Institute Logo">
            <a:extLst>
              <a:ext uri="{FF2B5EF4-FFF2-40B4-BE49-F238E27FC236}">
                <a16:creationId xmlns:a16="http://schemas.microsoft.com/office/drawing/2014/main" id="{AA73EDED-1C8A-1C41-87B3-38CCEB677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8710" y="30152725"/>
            <a:ext cx="5778090" cy="25255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768419-1132-2F45-8B9D-1A7ED55F186A}"/>
              </a:ext>
            </a:extLst>
          </p:cNvPr>
          <p:cNvSpPr txBox="1"/>
          <p:nvPr/>
        </p:nvSpPr>
        <p:spPr>
          <a:xfrm>
            <a:off x="914400" y="3593301"/>
            <a:ext cx="42062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Natasha N. Ludwig</a:t>
            </a:r>
            <a:r>
              <a:rPr lang="en-US" sz="4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Mary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Wojnaroskii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Ariela Kaiser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Katherine Paltell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Lindsey Evans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Jenny Downs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Chere AT Chapman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Gabrielle Conecker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JayEtta Hecker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Keith Coffman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Leah Schust Myers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Terry Jo Bichell</a:t>
            </a:r>
            <a:r>
              <a:rPr lang="en-US" sz="4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Anne T.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</a:t>
            </a:r>
            <a:r>
              <a:rPr lang="en-US" sz="4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2800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2800" baseline="30000" dirty="0" smtClean="0">
                <a:solidFill>
                  <a:schemeClr val="bg1"/>
                </a:solidFill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Kennedy </a:t>
            </a:r>
            <a:r>
              <a:rPr lang="en-US" sz="2800" dirty="0">
                <a:solidFill>
                  <a:schemeClr val="bg1"/>
                </a:solidFill>
              </a:rPr>
              <a:t>Krieger Institute/Johns Hopkins School of Medicine, Department of Neuropsychology/Psychiatry &amp; Behavioral Sciences, Baltimore, MD, </a:t>
            </a:r>
            <a:r>
              <a:rPr lang="en-US" sz="2800" dirty="0" smtClean="0">
                <a:solidFill>
                  <a:schemeClr val="bg1"/>
                </a:solidFill>
              </a:rPr>
              <a:t>USA, </a:t>
            </a:r>
            <a:r>
              <a:rPr lang="en-US" sz="2800" baseline="30000" dirty="0" smtClean="0">
                <a:solidFill>
                  <a:schemeClr val="bg1"/>
                </a:solidFill>
              </a:rPr>
              <a:t>2</a:t>
            </a:r>
            <a:r>
              <a:rPr lang="en-US" sz="2800" dirty="0" smtClean="0">
                <a:solidFill>
                  <a:schemeClr val="bg1"/>
                </a:solidFill>
              </a:rPr>
              <a:t>Nationwide </a:t>
            </a:r>
            <a:r>
              <a:rPr lang="en-US" sz="2800" dirty="0">
                <a:solidFill>
                  <a:schemeClr val="bg1"/>
                </a:solidFill>
              </a:rPr>
              <a:t>Children’s Hospital/Ohio State University, Department of Psychology/Psychiatry and Behavioral Health, Columbus, OH, </a:t>
            </a:r>
            <a:r>
              <a:rPr lang="en-US" sz="2800" dirty="0" smtClean="0">
                <a:solidFill>
                  <a:schemeClr val="bg1"/>
                </a:solidFill>
              </a:rPr>
              <a:t>USA, </a:t>
            </a:r>
            <a:r>
              <a:rPr lang="en-US" sz="2800" baseline="30000" dirty="0" smtClean="0">
                <a:solidFill>
                  <a:schemeClr val="bg1"/>
                </a:solidFill>
              </a:rPr>
              <a:t>3</a:t>
            </a:r>
            <a:r>
              <a:rPr lang="en-US" sz="2800" dirty="0" smtClean="0">
                <a:solidFill>
                  <a:schemeClr val="bg1"/>
                </a:solidFill>
              </a:rPr>
              <a:t>University </a:t>
            </a:r>
            <a:r>
              <a:rPr lang="en-US" sz="2800" dirty="0">
                <a:solidFill>
                  <a:schemeClr val="bg1"/>
                </a:solidFill>
              </a:rPr>
              <a:t>of Illinois at Chicago, Chicago, </a:t>
            </a:r>
            <a:r>
              <a:rPr lang="en-US" sz="2800" dirty="0" smtClean="0">
                <a:solidFill>
                  <a:schemeClr val="bg1"/>
                </a:solidFill>
              </a:rPr>
              <a:t>IL, </a:t>
            </a:r>
            <a:r>
              <a:rPr lang="en-US" sz="2800" baseline="30000" dirty="0" smtClean="0">
                <a:solidFill>
                  <a:schemeClr val="bg1"/>
                </a:solidFill>
              </a:rPr>
              <a:t>4</a:t>
            </a:r>
            <a:r>
              <a:rPr lang="en-US" sz="2800" dirty="0" smtClean="0">
                <a:solidFill>
                  <a:schemeClr val="bg1"/>
                </a:solidFill>
              </a:rPr>
              <a:t>Illinois </a:t>
            </a:r>
            <a:r>
              <a:rPr lang="en-US" sz="2800" dirty="0">
                <a:solidFill>
                  <a:schemeClr val="bg1"/>
                </a:solidFill>
              </a:rPr>
              <a:t>Institute of Technology, Department of Psychology, Chicago, </a:t>
            </a:r>
            <a:r>
              <a:rPr lang="en-US" sz="2800" dirty="0" smtClean="0">
                <a:solidFill>
                  <a:schemeClr val="bg1"/>
                </a:solidFill>
              </a:rPr>
              <a:t>IL, </a:t>
            </a:r>
            <a:r>
              <a:rPr lang="en-US" sz="2800" baseline="30000" dirty="0" smtClean="0">
                <a:solidFill>
                  <a:schemeClr val="bg1"/>
                </a:solidFill>
              </a:rPr>
              <a:t>5</a:t>
            </a:r>
            <a:r>
              <a:rPr lang="en-US" sz="2800" dirty="0" smtClean="0">
                <a:solidFill>
                  <a:schemeClr val="bg1"/>
                </a:solidFill>
              </a:rPr>
              <a:t>Telethon </a:t>
            </a:r>
            <a:r>
              <a:rPr lang="en-US" sz="2800" dirty="0">
                <a:solidFill>
                  <a:schemeClr val="bg1"/>
                </a:solidFill>
              </a:rPr>
              <a:t>Kids Institute, Centre for Child Health Research, The University of Western Australia, Perth, </a:t>
            </a:r>
            <a:r>
              <a:rPr lang="en-US" sz="2800" dirty="0" smtClean="0">
                <a:solidFill>
                  <a:schemeClr val="bg1"/>
                </a:solidFill>
              </a:rPr>
              <a:t>Australia, </a:t>
            </a:r>
            <a:r>
              <a:rPr lang="en-US" sz="2800" baseline="30000" dirty="0" smtClean="0">
                <a:solidFill>
                  <a:schemeClr val="bg1"/>
                </a:solidFill>
              </a:rPr>
              <a:t>6</a:t>
            </a:r>
            <a:r>
              <a:rPr lang="en-US" sz="2800" dirty="0" smtClean="0">
                <a:solidFill>
                  <a:schemeClr val="bg1"/>
                </a:solidFill>
              </a:rPr>
              <a:t>Ardea </a:t>
            </a:r>
            <a:r>
              <a:rPr lang="en-US" sz="2800" dirty="0">
                <a:solidFill>
                  <a:schemeClr val="bg1"/>
                </a:solidFill>
              </a:rPr>
              <a:t>Outcomes, Halifax, Nova Scotia, </a:t>
            </a:r>
            <a:r>
              <a:rPr lang="en-US" sz="2800" dirty="0" smtClean="0">
                <a:solidFill>
                  <a:schemeClr val="bg1"/>
                </a:solidFill>
              </a:rPr>
              <a:t>Canada, </a:t>
            </a:r>
            <a:r>
              <a:rPr lang="en-US" sz="2800" baseline="30000" dirty="0" smtClean="0">
                <a:solidFill>
                  <a:schemeClr val="bg1"/>
                </a:solidFill>
              </a:rPr>
              <a:t>7</a:t>
            </a:r>
            <a:r>
              <a:rPr lang="en-US" sz="2800" dirty="0" smtClean="0">
                <a:solidFill>
                  <a:schemeClr val="bg1"/>
                </a:solidFill>
              </a:rPr>
              <a:t>DEE-P </a:t>
            </a:r>
            <a:r>
              <a:rPr lang="en-US" sz="2800" dirty="0">
                <a:solidFill>
                  <a:schemeClr val="bg1"/>
                </a:solidFill>
              </a:rPr>
              <a:t>Connections/Decoding Developmental </a:t>
            </a:r>
            <a:r>
              <a:rPr lang="en-US" sz="2800" dirty="0" smtClean="0">
                <a:solidFill>
                  <a:schemeClr val="bg1"/>
                </a:solidFill>
              </a:rPr>
              <a:t>Epilepsies, </a:t>
            </a:r>
            <a:r>
              <a:rPr lang="en-US" sz="2800" baseline="30000" dirty="0" smtClean="0">
                <a:solidFill>
                  <a:schemeClr val="bg1"/>
                </a:solidFill>
              </a:rPr>
              <a:t>8</a:t>
            </a:r>
            <a:r>
              <a:rPr lang="en-US" sz="2800" dirty="0" smtClean="0">
                <a:solidFill>
                  <a:schemeClr val="bg1"/>
                </a:solidFill>
              </a:rPr>
              <a:t>Children’s </a:t>
            </a:r>
            <a:r>
              <a:rPr lang="en-US" sz="2800" dirty="0">
                <a:solidFill>
                  <a:schemeClr val="bg1"/>
                </a:solidFill>
              </a:rPr>
              <a:t>Mercy, Kansas City, MO, </a:t>
            </a:r>
            <a:r>
              <a:rPr lang="en-US" sz="2800" dirty="0" smtClean="0">
                <a:solidFill>
                  <a:schemeClr val="bg1"/>
                </a:solidFill>
              </a:rPr>
              <a:t>USA, </a:t>
            </a:r>
            <a:r>
              <a:rPr lang="en-US" sz="2800" baseline="30000" dirty="0" smtClean="0">
                <a:solidFill>
                  <a:schemeClr val="bg1"/>
                </a:solidFill>
              </a:rPr>
              <a:t>9</a:t>
            </a:r>
            <a:r>
              <a:rPr lang="en-US" sz="2800" dirty="0" smtClean="0">
                <a:solidFill>
                  <a:schemeClr val="bg1"/>
                </a:solidFill>
              </a:rPr>
              <a:t>FamilieSCN2A </a:t>
            </a:r>
            <a:r>
              <a:rPr lang="en-US" sz="2800" dirty="0">
                <a:solidFill>
                  <a:schemeClr val="bg1"/>
                </a:solidFill>
              </a:rPr>
              <a:t>Foundation, E. Longmeadow, MA, </a:t>
            </a:r>
            <a:r>
              <a:rPr lang="en-US" sz="2800" dirty="0" smtClean="0">
                <a:solidFill>
                  <a:schemeClr val="bg1"/>
                </a:solidFill>
              </a:rPr>
              <a:t>USA, </a:t>
            </a:r>
            <a:r>
              <a:rPr lang="en-US" sz="2800" baseline="30000" dirty="0" smtClean="0">
                <a:solidFill>
                  <a:schemeClr val="bg1"/>
                </a:solidFill>
              </a:rPr>
              <a:t>10</a:t>
            </a:r>
            <a:r>
              <a:rPr lang="en-US" sz="2800" dirty="0" smtClean="0">
                <a:solidFill>
                  <a:schemeClr val="bg1"/>
                </a:solidFill>
              </a:rPr>
              <a:t>Combined Brain, </a:t>
            </a:r>
            <a:r>
              <a:rPr lang="en-US" sz="2800" baseline="30000" dirty="0" smtClean="0">
                <a:solidFill>
                  <a:schemeClr val="bg1"/>
                </a:solidFill>
              </a:rPr>
              <a:t>11</a:t>
            </a:r>
            <a:r>
              <a:rPr lang="en-US" sz="2800" dirty="0" smtClean="0">
                <a:solidFill>
                  <a:schemeClr val="bg1"/>
                </a:solidFill>
              </a:rPr>
              <a:t>Northwestern </a:t>
            </a:r>
            <a:r>
              <a:rPr lang="en-US" sz="2800" dirty="0">
                <a:solidFill>
                  <a:schemeClr val="bg1"/>
                </a:solidFill>
              </a:rPr>
              <a:t>Feinberg School of Medicine, Dept. Neurology, Chicago, IL, USA</a:t>
            </a:r>
          </a:p>
          <a:p>
            <a:pPr lvl="0" algn="ctr"/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540072"/>
              </p:ext>
            </p:extLst>
          </p:nvPr>
        </p:nvGraphicFramePr>
        <p:xfrm>
          <a:off x="13940883" y="9390063"/>
          <a:ext cx="21471335" cy="133044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65366">
                  <a:extLst>
                    <a:ext uri="{9D8B030D-6E8A-4147-A177-3AD203B41FA5}">
                      <a16:colId xmlns:a16="http://schemas.microsoft.com/office/drawing/2014/main" val="499903378"/>
                    </a:ext>
                  </a:extLst>
                </a:gridCol>
                <a:gridCol w="3306489">
                  <a:extLst>
                    <a:ext uri="{9D8B030D-6E8A-4147-A177-3AD203B41FA5}">
                      <a16:colId xmlns:a16="http://schemas.microsoft.com/office/drawing/2014/main" val="852833246"/>
                    </a:ext>
                  </a:extLst>
                </a:gridCol>
                <a:gridCol w="2261662">
                  <a:extLst>
                    <a:ext uri="{9D8B030D-6E8A-4147-A177-3AD203B41FA5}">
                      <a16:colId xmlns:a16="http://schemas.microsoft.com/office/drawing/2014/main" val="2817132712"/>
                    </a:ext>
                  </a:extLst>
                </a:gridCol>
                <a:gridCol w="4070555">
                  <a:extLst>
                    <a:ext uri="{9D8B030D-6E8A-4147-A177-3AD203B41FA5}">
                      <a16:colId xmlns:a16="http://schemas.microsoft.com/office/drawing/2014/main" val="670888956"/>
                    </a:ext>
                  </a:extLst>
                </a:gridCol>
                <a:gridCol w="2169406">
                  <a:extLst>
                    <a:ext uri="{9D8B030D-6E8A-4147-A177-3AD203B41FA5}">
                      <a16:colId xmlns:a16="http://schemas.microsoft.com/office/drawing/2014/main" val="1342736998"/>
                    </a:ext>
                  </a:extLst>
                </a:gridCol>
                <a:gridCol w="3228504">
                  <a:extLst>
                    <a:ext uri="{9D8B030D-6E8A-4147-A177-3AD203B41FA5}">
                      <a16:colId xmlns:a16="http://schemas.microsoft.com/office/drawing/2014/main" val="3796781455"/>
                    </a:ext>
                  </a:extLst>
                </a:gridCol>
                <a:gridCol w="2169353">
                  <a:extLst>
                    <a:ext uri="{9D8B030D-6E8A-4147-A177-3AD203B41FA5}">
                      <a16:colId xmlns:a16="http://schemas.microsoft.com/office/drawing/2014/main" val="1392236560"/>
                    </a:ext>
                  </a:extLst>
                </a:gridCol>
              </a:tblGrid>
              <a:tr h="567296">
                <a:tc>
                  <a:txBody>
                    <a:bodyPr/>
                    <a:lstStyle/>
                    <a:p>
                      <a:pPr marL="0" marR="0" lvl="0" indent="0" algn="l" defTabSz="4389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DP-4 Scale</a:t>
                      </a:r>
                      <a:endParaRPr lang="en-US" sz="3000" b="1" i="1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3000" b="1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3000" b="1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3000" b="1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902942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Cognition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40-49)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13.8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(9.9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0.5-29.5)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(5.5; 2-17)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72454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en-US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41.6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(5.1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40-56)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(8.2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0.5-22.5)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(6.0;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0-17)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94604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40.9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(2.9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40-49)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(8.4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0.5-25.5)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(7.4; 0-21)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11283"/>
                  </a:ext>
                </a:extLst>
              </a:tr>
              <a:tr h="567296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Social-Emotional</a:t>
                      </a:r>
                      <a:endParaRPr lang="en-US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(9.6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40-70)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(10.0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0.5-29.5)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(4.5; 2-16)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33849"/>
                  </a:ext>
                </a:extLst>
              </a:tr>
              <a:tr h="567296">
                <a:tc>
                  <a:txBody>
                    <a:bodyPr/>
                    <a:lstStyle/>
                    <a:p>
                      <a:pPr marL="1524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Adaptive Behavior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41.40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(3.8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40-52)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(12.0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38.5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(7.1;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0-22)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320533"/>
                  </a:ext>
                </a:extLst>
              </a:tr>
              <a:tr h="1890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Bayley-4 Scale</a:t>
                      </a:r>
                      <a:endParaRPr lang="en-US" sz="30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009314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176213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Cognition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(9.5; 0.7-27.0)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(3.0-116.0)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504774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Vineland-3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Subdomain</a:t>
                      </a:r>
                      <a:endParaRPr lang="en-US" sz="30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V-Scale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(SD; range)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possible*</a:t>
                      </a:r>
                      <a:endParaRPr lang="en-US" sz="3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975392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Receptive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1.60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(1.3;1-5)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(7.6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0-27)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 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(17.4;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2-54)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016135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Expressive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(0; 1-1)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(8.3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0-23)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 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(14.4; 1-43)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08657"/>
                  </a:ext>
                </a:extLst>
              </a:tr>
              <a:tr h="545351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Written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4.4 (3.9; 1-13)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38.6 (8.0; 34-54)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 (6.9; 0-17)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746248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1.4; 1-5)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(12.0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0-31)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17.3; 0-45)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070093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Domestic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4.80 (2.0;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1-8)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35.0 (0; 35-35)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 (1.9; 0-6)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98151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Community 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3.4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(2.5; 1-7)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35.2 (0.63; 35-37)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(3.8; 0-12)</a:t>
                      </a:r>
                      <a:endParaRPr lang="en-US" sz="3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63799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Interpersonal Relationships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(2.3; 1-7)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(8.3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1-29)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 (11.9; 9-48)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27908"/>
                  </a:ext>
                </a:extLst>
              </a:tr>
              <a:tr h="3203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 and Leisure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2.90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(2.1;1-6)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(4.2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0-12)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(3.9; 2-14)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184112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Coping Skills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(3.1; 1-10)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23.0 (0;23-23)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10.0 (4.5; 4-19)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528987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Fine Motor 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 (2.9;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1-8)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(9.6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0-26)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(12.1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0-30)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802715"/>
                  </a:ext>
                </a:extLst>
              </a:tr>
              <a:tr h="378197">
                <a:tc>
                  <a:txBody>
                    <a:bodyPr/>
                    <a:lstStyle/>
                    <a:p>
                      <a:pPr marL="2095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Motor </a:t>
                      </a:r>
                      <a:endParaRPr lang="en-US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3.0 (3.9; 1-10)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</a:t>
                      </a:r>
                      <a:r>
                        <a:rPr lang="en-US" sz="3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(10.5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3-30)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27.0; 2-66)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670718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13875473" y="7781094"/>
            <a:ext cx="21602153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1. Mean, standard deviation, range, and percent of lowest possible Standard Scores and age-equivalents on the DP-4, Bayley-4, and Vineland-3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815900" y="23547812"/>
            <a:ext cx="10016339" cy="8625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Note.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AE=Age-equivalent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=Mean; </a:t>
            </a:r>
            <a:r>
              <a:rPr lang="en-US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=Standard Deviation; SS= Standard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Score; V-Scale=Vineland-3 scale scores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=15 </a:t>
            </a:r>
            <a:r>
              <a:rPr lang="en-U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=3). Bayley-4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Cognition SSs are not provided given that 90% of children were out of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intended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age-range for the measure and norm-referenced scores were not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available. Vineland-3 Motor Skills subdomain V-scales scores are also not provided given that a small </a:t>
            </a:r>
            <a:r>
              <a:rPr lang="en-U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were within the intended age-range for the scale (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birth-9) and norm-referenced scores were not available.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*Lowest possible scores: DP-4 SS=40 and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AE=0.5 months;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Bayley-4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AE=0 months;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Vineland-3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V-scale=1, AE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Receptive, Expressive, Gross Motor, Fine Motor, Interpersonal Relationships, Play and Leisure, and Personal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subdomains=0 months and other scales range from 23-35 months. 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3014"/>
              </p:ext>
            </p:extLst>
          </p:nvPr>
        </p:nvGraphicFramePr>
        <p:xfrm>
          <a:off x="24481340" y="24826469"/>
          <a:ext cx="11215341" cy="6005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1066">
                  <a:extLst>
                    <a:ext uri="{9D8B030D-6E8A-4147-A177-3AD203B41FA5}">
                      <a16:colId xmlns:a16="http://schemas.microsoft.com/office/drawing/2014/main" val="1834717544"/>
                    </a:ext>
                  </a:extLst>
                </a:gridCol>
                <a:gridCol w="4354274">
                  <a:extLst>
                    <a:ext uri="{9D8B030D-6E8A-4147-A177-3AD203B41FA5}">
                      <a16:colId xmlns:a16="http://schemas.microsoft.com/office/drawing/2014/main" val="3840141575"/>
                    </a:ext>
                  </a:extLst>
                </a:gridCol>
                <a:gridCol w="1287691">
                  <a:extLst>
                    <a:ext uri="{9D8B030D-6E8A-4147-A177-3AD203B41FA5}">
                      <a16:colId xmlns:a16="http://schemas.microsoft.com/office/drawing/2014/main" val="3231205694"/>
                    </a:ext>
                  </a:extLst>
                </a:gridCol>
                <a:gridCol w="2682310">
                  <a:extLst>
                    <a:ext uri="{9D8B030D-6E8A-4147-A177-3AD203B41FA5}">
                      <a16:colId xmlns:a16="http://schemas.microsoft.com/office/drawing/2014/main" val="2244467991"/>
                    </a:ext>
                  </a:extLst>
                </a:gridCol>
              </a:tblGrid>
              <a:tr h="3473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Bayley-4 Scale</a:t>
                      </a:r>
                      <a:endParaRPr lang="en-US" sz="30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DP-4 Scale</a:t>
                      </a:r>
                      <a:endParaRPr lang="en-US" sz="30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3000" b="1" i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30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626157"/>
                  </a:ext>
                </a:extLst>
              </a:tr>
              <a:tr h="455358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Cognition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Cognition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3000" b="0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.05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551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Vineland-3 Subdomain</a:t>
                      </a:r>
                      <a:endParaRPr lang="en-US" sz="30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DP-4 Scale</a:t>
                      </a:r>
                      <a:endParaRPr lang="en-US" sz="30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3000" b="1" i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30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784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Receptive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.69</a:t>
                      </a:r>
                      <a:endParaRPr lang="en-US" sz="3000" b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.03</a:t>
                      </a:r>
                      <a:endParaRPr lang="en-US" sz="3000" b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18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Expressive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.77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.009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70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Adaptive Behavior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.92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.001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259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Interpersonal Relationships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Social-Emotional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.71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12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Play and Leisure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Social-Emotional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.60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.07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708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Fine Motor 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.97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&lt;.001</a:t>
                      </a:r>
                      <a:endParaRPr lang="en-US" sz="3000" b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24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 Motor </a:t>
                      </a:r>
                      <a:endParaRPr lang="en-US" sz="3000" b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.93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&lt;.001</a:t>
                      </a:r>
                      <a:endParaRPr lang="en-US" sz="3000" b="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68683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90077" y="31601030"/>
            <a:ext cx="117738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Funding source: </a:t>
            </a:r>
            <a:r>
              <a:rPr lang="en-US" sz="3200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3200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Inchstone</a:t>
            </a:r>
            <a:r>
              <a:rPr lang="en-US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Project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DEE-P Connections"</a:t>
            </a:r>
            <a:endParaRPr lang="en-US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342128" y="23424330"/>
            <a:ext cx="11020132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2. Pearson Correlations between the DP-4 and Bayley-4 and </a:t>
            </a:r>
            <a:r>
              <a:rPr lang="en-US" sz="3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Vineland-3 AEs 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58114" y="31188487"/>
            <a:ext cx="114617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Note.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Correlations not computed for Vineland-3 Written, Domestic, Community, and Coping Skills domains due to high rates of lowest possible AEs on these domains. 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36390356" y="25403461"/>
            <a:ext cx="70993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thank the children and families who participated in this study and the FamilieSCN2A Foundation for their support in this work.  </a:t>
            </a:r>
            <a:endParaRPr lang="en-US" sz="2800" b="1" dirty="0"/>
          </a:p>
        </p:txBody>
      </p:sp>
      <p:pic>
        <p:nvPicPr>
          <p:cNvPr id="23" name="Google Shape;95;g1447464d764_2_91">
            <a:extLst>
              <a:ext uri="{FF2B5EF4-FFF2-40B4-BE49-F238E27FC236}">
                <a16:creationId xmlns:a16="http://schemas.microsoft.com/office/drawing/2014/main" id="{C74A1E47-1534-1B4F-B118-257A2D71F45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500536" y="27551240"/>
            <a:ext cx="2878973" cy="2410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60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D18E5A4558C64DA0629512B7D8D540" ma:contentTypeVersion="0" ma:contentTypeDescription="Create a new document." ma:contentTypeScope="" ma:versionID="cfe5a122e696aaa221e7c41e758e17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F1474B-C2E0-416C-8951-BB95808168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A50F83-3C74-4350-8DE0-3843FBCBD0B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E5DFD0-26E7-418C-B534-4D966D205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1339</TotalTime>
  <Words>1377</Words>
  <Application>Microsoft Office PowerPoint</Application>
  <PresentationFormat>Custom</PresentationFormat>
  <Paragraphs>237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Cognition and Behavior in Children and Young Adults with SCN2A-Developmental and Epileptic Encephalopathy (DEE): An Initial Evaluation of the Developmental Profile, Fourth Edition (DP-4)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Parsons</dc:creator>
  <cp:lastModifiedBy>Natasha Ludwig</cp:lastModifiedBy>
  <cp:revision>92</cp:revision>
  <dcterms:created xsi:type="dcterms:W3CDTF">2022-01-25T17:31:30Z</dcterms:created>
  <dcterms:modified xsi:type="dcterms:W3CDTF">2022-11-03T03:39:15Z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0x0101001BD18E5A4558C64DA0629512B7D8D540</vt:lpwstr>
  </property>
</Properties>
</file>