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8" r:id="rId5"/>
    <p:sldMasterId id="214748366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</p:sldIdLst>
  <p:sldSz cy="5143500" cx="9144000"/>
  <p:notesSz cx="6858000" cy="9144000"/>
  <p:embeddedFontLst>
    <p:embeddedFont>
      <p:font typeface="Helvetica Neue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39EDECD-085E-4238-80D2-CF628B0A9B54}">
  <a:tblStyle styleId="{639EDECD-085E-4238-80D2-CF628B0A9B54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EFF2"/>
          </a:solidFill>
        </a:fill>
      </a:tcStyle>
    </a:wholeTbl>
    <a:band1H>
      <a:tcTxStyle/>
      <a:tcStyle>
        <a:fill>
          <a:solidFill>
            <a:srgbClr val="CADEE4"/>
          </a:solidFill>
        </a:fill>
      </a:tcStyle>
    </a:band1H>
    <a:band2H>
      <a:tcTxStyle/>
    </a:band2H>
    <a:band1V>
      <a:tcTxStyle/>
      <a:tcStyle>
        <a:fill>
          <a:solidFill>
            <a:srgbClr val="CADEE4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HelveticaNeue-boldItalic.fntdata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font" Target="fonts/HelveticaNeue-regular.fntdata"/><Relationship Id="rId14" Type="http://schemas.openxmlformats.org/officeDocument/2006/relationships/slide" Target="slides/slide7.xml"/><Relationship Id="rId36" Type="http://schemas.openxmlformats.org/officeDocument/2006/relationships/slide" Target="slides/slide29.xml"/><Relationship Id="rId17" Type="http://schemas.openxmlformats.org/officeDocument/2006/relationships/slide" Target="slides/slide10.xml"/><Relationship Id="rId39" Type="http://schemas.openxmlformats.org/officeDocument/2006/relationships/font" Target="fonts/HelveticaNeue-italic.fntdata"/><Relationship Id="rId16" Type="http://schemas.openxmlformats.org/officeDocument/2006/relationships/slide" Target="slides/slide9.xml"/><Relationship Id="rId38" Type="http://schemas.openxmlformats.org/officeDocument/2006/relationships/font" Target="fonts/HelveticaNeue-bold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5070c5c9b7_2_1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25070c5c9b7_2_1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5070c5c9b7_2_18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25070c5c9b7_2_1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5070c5c9b7_2_1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25070c5c9b7_2_1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5070c5c9b7_2_1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25070c5c9b7_2_1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5070c5c9b7_2_2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25070c5c9b7_2_2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5070c5c9b7_2_20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25070c5c9b7_2_20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5070c5c9b7_2_2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25070c5c9b7_2_2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5070c5c9b7_2_2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g25070c5c9b7_2_2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5070c5c9b7_2_2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25070c5c9b7_2_2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5070c5c9b7_2_2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g25070c5c9b7_2_2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5070c5c9b7_2_1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25070c5c9b7_2_1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5070c5c9b7_2_2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g25070c5c9b7_2_2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50244bf908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50244bf908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50244bf908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50244bf908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50244bf90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g250244bf908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50244bf90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g250244bf908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50244bf90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g250244bf908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50244bf908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g250244bf908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50244bf90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g250244bf908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50244bf908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g250244bf908_0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50244bf908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g250244bf908_0_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5070c5c9b7_2_1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25070c5c9b7_2_1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5070c5c9b7_2_1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25070c5c9b7_2_1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5070c5c9b7_2_1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25070c5c9b7_2_1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5070c5c9b7_2_1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25070c5c9b7_2_1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5070c5c9b7_2_1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25070c5c9b7_2_1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5070c5c9b7_2_1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25070c5c9b7_2_1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5070c5c9b7_2_1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25070c5c9b7_2_1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_1">
  <p:cSld name="Title Slide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outdoor, tree&#10;&#10;Description automatically generated" id="51" name="Google Shape;51;p13"/>
          <p:cNvPicPr preferRelativeResize="0"/>
          <p:nvPr/>
        </p:nvPicPr>
        <p:blipFill rotWithShape="1">
          <a:blip r:embed="rId2">
            <a:alphaModFix/>
          </a:blip>
          <a:srcRect b="0" l="534" r="534" t="0"/>
          <a:stretch/>
        </p:blipFill>
        <p:spPr>
          <a:xfrm>
            <a:off x="0" y="0"/>
            <a:ext cx="9144002" cy="32453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&#10;&#10;Description automatically generated" id="52" name="Google Shape;5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24590" y="3752966"/>
            <a:ext cx="1231832" cy="75603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3"/>
          <p:cNvSpPr/>
          <p:nvPr/>
        </p:nvSpPr>
        <p:spPr>
          <a:xfrm>
            <a:off x="-6350" y="3230421"/>
            <a:ext cx="9155400" cy="58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394097" y="3442097"/>
            <a:ext cx="5943300" cy="7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2060"/>
              </a:buClr>
              <a:buSzPts val="3000"/>
              <a:buFont typeface="Arial"/>
              <a:buNone/>
              <a:defRPr i="0" sz="3000">
                <a:solidFill>
                  <a:srgbClr val="002060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2" type="body"/>
          </p:nvPr>
        </p:nvSpPr>
        <p:spPr>
          <a:xfrm>
            <a:off x="393700" y="4509002"/>
            <a:ext cx="59436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 sz="1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3" type="body"/>
          </p:nvPr>
        </p:nvSpPr>
        <p:spPr>
          <a:xfrm>
            <a:off x="394097" y="3981450"/>
            <a:ext cx="5943600" cy="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i="1" sz="1800"/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 Bio ">
  <p:cSld name="Presenter Bio 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000"/>
              <a:buFont typeface="Arial"/>
              <a:buNone/>
              <a:defRPr b="0" i="0" sz="3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1094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628650" y="1397794"/>
            <a:ext cx="4667100" cy="31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63" name="Google Shape;63;p14"/>
          <p:cNvSpPr/>
          <p:nvPr>
            <p:ph idx="2" type="pic"/>
          </p:nvPr>
        </p:nvSpPr>
        <p:spPr>
          <a:xfrm>
            <a:off x="5589985" y="1397794"/>
            <a:ext cx="2925600" cy="31683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/>
          <p:nvPr/>
        </p:nvSpPr>
        <p:spPr>
          <a:xfrm>
            <a:off x="-9323" y="4646766"/>
            <a:ext cx="9155400" cy="514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25098" y="4698935"/>
            <a:ext cx="651636" cy="400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_3">
  <p:cSld name="Content Slide_3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628650" y="273844"/>
            <a:ext cx="54864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628650" y="1369219"/>
            <a:ext cx="54864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70" name="Google Shape;70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6457950" y="4767263"/>
            <a:ext cx="1094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 picture containing building, outdoor, flower, garden&#10;&#10;Description automatically generated" id="72" name="Google Shape;72;p15"/>
          <p:cNvPicPr preferRelativeResize="0"/>
          <p:nvPr/>
        </p:nvPicPr>
        <p:blipFill rotWithShape="1">
          <a:blip r:embed="rId2">
            <a:alphaModFix/>
          </a:blip>
          <a:srcRect b="0" l="2925" r="3000" t="1293"/>
          <a:stretch/>
        </p:blipFill>
        <p:spPr>
          <a:xfrm>
            <a:off x="6206924" y="0"/>
            <a:ext cx="2954437" cy="4650068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/>
          <p:nvPr/>
        </p:nvSpPr>
        <p:spPr>
          <a:xfrm>
            <a:off x="-17362" y="4644203"/>
            <a:ext cx="9178500" cy="514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42460" y="4696372"/>
            <a:ext cx="651636" cy="400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" type="obj">
  <p:cSld name="OBJEC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79" name="Google Shape;79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80" name="Google Shape;80;p16"/>
          <p:cNvSpPr txBox="1"/>
          <p:nvPr>
            <p:ph idx="12" type="sldNum"/>
          </p:nvPr>
        </p:nvSpPr>
        <p:spPr>
          <a:xfrm>
            <a:off x="6457950" y="4767263"/>
            <a:ext cx="1094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" name="Google Shape;81;p16"/>
          <p:cNvSpPr/>
          <p:nvPr/>
        </p:nvSpPr>
        <p:spPr>
          <a:xfrm>
            <a:off x="-27104" y="4646766"/>
            <a:ext cx="9178500" cy="514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25098" y="4698935"/>
            <a:ext cx="651636" cy="400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">
  <p:cSld name="Closing Slide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628650" y="162674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3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628650" y="2699147"/>
            <a:ext cx="7932000" cy="5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pic>
        <p:nvPicPr>
          <p:cNvPr descr="Text&#10;&#10;Description automatically generated" id="86" name="Google Shape;8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28904" y="4099107"/>
            <a:ext cx="1286192" cy="789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457200" y="1200150"/>
            <a:ext cx="8229600" cy="27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1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0" name="Google Shape;100;p20"/>
          <p:cNvSpPr txBox="1"/>
          <p:nvPr>
            <p:ph type="ctrTitle"/>
          </p:nvPr>
        </p:nvSpPr>
        <p:spPr>
          <a:xfrm>
            <a:off x="457200" y="1028699"/>
            <a:ext cx="6858000" cy="1603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0"/>
          <p:cNvSpPr txBox="1"/>
          <p:nvPr>
            <p:ph idx="1" type="subTitle"/>
          </p:nvPr>
        </p:nvSpPr>
        <p:spPr>
          <a:xfrm>
            <a:off x="4572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type="title"/>
          </p:nvPr>
        </p:nvSpPr>
        <p:spPr>
          <a:xfrm>
            <a:off x="722710" y="2900021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sz="3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1" type="body"/>
          </p:nvPr>
        </p:nvSpPr>
        <p:spPr>
          <a:xfrm>
            <a:off x="722710" y="1774881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spcBef>
                <a:spcPts val="300"/>
              </a:spcBef>
              <a:spcAft>
                <a:spcPts val="0"/>
              </a:spcAft>
              <a:buClr>
                <a:srgbClr val="98999A"/>
              </a:buClr>
              <a:buSzPts val="1500"/>
              <a:buNone/>
              <a:defRPr sz="1500">
                <a:solidFill>
                  <a:srgbClr val="98999A"/>
                </a:solidFill>
              </a:defRPr>
            </a:lvl1pPr>
            <a:lvl2pPr indent="-228600" lvl="1" marL="914400" rtl="0" algn="l">
              <a:spcBef>
                <a:spcPts val="300"/>
              </a:spcBef>
              <a:spcAft>
                <a:spcPts val="0"/>
              </a:spcAft>
              <a:buClr>
                <a:srgbClr val="98999A"/>
              </a:buClr>
              <a:buSzPts val="1400"/>
              <a:buNone/>
              <a:defRPr sz="1400">
                <a:solidFill>
                  <a:srgbClr val="98999A"/>
                </a:solidFill>
              </a:defRPr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rgbClr val="98999A"/>
              </a:buClr>
              <a:buSzPts val="1200"/>
              <a:buNone/>
              <a:defRPr sz="1200">
                <a:solidFill>
                  <a:srgbClr val="98999A"/>
                </a:solidFill>
              </a:defRPr>
            </a:lvl3pPr>
            <a:lvl4pPr indent="-228600" lvl="3" marL="1828800" rtl="0" algn="l">
              <a:spcBef>
                <a:spcPts val="200"/>
              </a:spcBef>
              <a:spcAft>
                <a:spcPts val="0"/>
              </a:spcAft>
              <a:buClr>
                <a:srgbClr val="98999A"/>
              </a:buClr>
              <a:buSzPts val="1100"/>
              <a:buNone/>
              <a:defRPr sz="1100">
                <a:solidFill>
                  <a:srgbClr val="98999A"/>
                </a:solidFill>
              </a:defRPr>
            </a:lvl4pPr>
            <a:lvl5pPr indent="-228600" lvl="4" marL="2286000" rtl="0" algn="l">
              <a:spcBef>
                <a:spcPts val="200"/>
              </a:spcBef>
              <a:spcAft>
                <a:spcPts val="0"/>
              </a:spcAft>
              <a:buClr>
                <a:srgbClr val="98999A"/>
              </a:buClr>
              <a:buSzPts val="1100"/>
              <a:buNone/>
              <a:defRPr sz="1100">
                <a:solidFill>
                  <a:srgbClr val="98999A"/>
                </a:solidFill>
              </a:defRPr>
            </a:lvl5pPr>
            <a:lvl6pPr indent="-228600" lvl="5" marL="2743200" rtl="0" algn="l">
              <a:spcBef>
                <a:spcPts val="200"/>
              </a:spcBef>
              <a:spcAft>
                <a:spcPts val="0"/>
              </a:spcAft>
              <a:buClr>
                <a:srgbClr val="98999A"/>
              </a:buClr>
              <a:buSzPts val="1100"/>
              <a:buNone/>
              <a:defRPr sz="1100">
                <a:solidFill>
                  <a:srgbClr val="98999A"/>
                </a:solidFill>
              </a:defRPr>
            </a:lvl6pPr>
            <a:lvl7pPr indent="-228600" lvl="6" marL="3200400" rtl="0" algn="l">
              <a:spcBef>
                <a:spcPts val="200"/>
              </a:spcBef>
              <a:spcAft>
                <a:spcPts val="0"/>
              </a:spcAft>
              <a:buClr>
                <a:srgbClr val="98999A"/>
              </a:buClr>
              <a:buSzPts val="1100"/>
              <a:buNone/>
              <a:defRPr sz="1100">
                <a:solidFill>
                  <a:srgbClr val="98999A"/>
                </a:solidFill>
              </a:defRPr>
            </a:lvl7pPr>
            <a:lvl8pPr indent="-228600" lvl="7" marL="3657600" rtl="0" algn="l">
              <a:spcBef>
                <a:spcPts val="200"/>
              </a:spcBef>
              <a:spcAft>
                <a:spcPts val="0"/>
              </a:spcAft>
              <a:buClr>
                <a:srgbClr val="98999A"/>
              </a:buClr>
              <a:buSzPts val="1100"/>
              <a:buNone/>
              <a:defRPr sz="1100">
                <a:solidFill>
                  <a:srgbClr val="98999A"/>
                </a:solidFill>
              </a:defRPr>
            </a:lvl8pPr>
            <a:lvl9pPr indent="-228600" lvl="8" marL="4114800" rtl="0" algn="l">
              <a:spcBef>
                <a:spcPts val="200"/>
              </a:spcBef>
              <a:spcAft>
                <a:spcPts val="0"/>
              </a:spcAft>
              <a:buClr>
                <a:srgbClr val="98999A"/>
              </a:buClr>
              <a:buSzPts val="1100"/>
              <a:buNone/>
              <a:defRPr sz="1100">
                <a:solidFill>
                  <a:srgbClr val="98999A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457200" y="1200150"/>
            <a:ext cx="4057800" cy="27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7500" lvl="3" marL="1828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indent="-317500" lvl="4" marL="22860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indent="-317500" lvl="5" marL="2743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110" name="Google Shape;110;p22"/>
          <p:cNvSpPr txBox="1"/>
          <p:nvPr>
            <p:ph idx="2" type="body"/>
          </p:nvPr>
        </p:nvSpPr>
        <p:spPr>
          <a:xfrm>
            <a:off x="4629150" y="1200150"/>
            <a:ext cx="4057800" cy="27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7500" lvl="3" marL="1828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indent="-317500" lvl="4" marL="22860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indent="-317500" lvl="5" marL="2743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111" name="Google Shape;111;p2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457200" y="1200150"/>
            <a:ext cx="8229600" cy="27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19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p1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98999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1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98999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2"/>
    <p:sldLayoutId id="2147483665" r:id="rId3"/>
    <p:sldLayoutId id="2147483666" r:id="rId4"/>
    <p:sldLayoutId id="2147483667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0.xml"/><Relationship Id="rId3" Type="http://schemas.openxmlformats.org/officeDocument/2006/relationships/hyperlink" Target="mailto:abigail.musial@cchmc.org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AAC7"/>
              </a:buClr>
              <a:buSzPts val="3000"/>
              <a:buFont typeface="Arial"/>
              <a:buNone/>
            </a:pPr>
            <a:r>
              <a:rPr b="1" lang="en" sz="3000">
                <a:solidFill>
                  <a:srgbClr val="00AAC7"/>
                </a:solidFill>
                <a:latin typeface="Arial"/>
                <a:ea typeface="Arial"/>
                <a:cs typeface="Arial"/>
                <a:sym typeface="Arial"/>
              </a:rPr>
              <a:t>Who is the CCHMC Complex Care Patient</a:t>
            </a:r>
            <a:br>
              <a:rPr b="1" lang="en" sz="3000">
                <a:solidFill>
                  <a:srgbClr val="00AAC7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3000">
              <a:solidFill>
                <a:srgbClr val="00AAC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32"/>
          <p:cNvSpPr txBox="1"/>
          <p:nvPr>
            <p:ph idx="1" type="body"/>
          </p:nvPr>
        </p:nvSpPr>
        <p:spPr>
          <a:xfrm>
            <a:off x="457200" y="1200150"/>
            <a:ext cx="8229600" cy="27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15900" lvl="0" marL="215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/>
              <a:t>Multi-system complexity from prematurity, genetic, congenital and acquired diseases.</a:t>
            </a:r>
            <a:endParaRPr/>
          </a:p>
          <a:p>
            <a:pPr indent="-215900" lvl="0" marL="2159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/>
              <a:t>Technology Dependent (e.g. Trach or surgically placed G-Tube), and/or large subspecialty use/hospice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3"/>
          <p:cNvSpPr txBox="1"/>
          <p:nvPr>
            <p:ph idx="1" type="body"/>
          </p:nvPr>
        </p:nvSpPr>
        <p:spPr>
          <a:xfrm>
            <a:off x="457200" y="1200150"/>
            <a:ext cx="8229600" cy="23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22250" lvl="0" marL="215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" sz="1700"/>
              <a:t>Sees an average of 8 sub-specialties</a:t>
            </a:r>
            <a:endParaRPr/>
          </a:p>
          <a:p>
            <a:pPr indent="-222250" lvl="0" marL="2159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" sz="1700"/>
              <a:t>Averages 4 visits per year in CCC clinic</a:t>
            </a:r>
            <a:endParaRPr/>
          </a:p>
          <a:p>
            <a:pPr indent="-222250" lvl="0" marL="2159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" sz="1700"/>
              <a:t>Averages close to 2 admissions per patient, 9 bed days in a two-year period</a:t>
            </a:r>
            <a:endParaRPr/>
          </a:p>
          <a:p>
            <a:pPr indent="-222250" lvl="0" marL="2159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" sz="1700"/>
              <a:t>Nationally these patients account for one-third of all child health expenditures, use approximately one-fourth of all hospital days</a:t>
            </a:r>
            <a:r>
              <a:rPr baseline="30000" lang="en" sz="1700"/>
              <a:t>1</a:t>
            </a:r>
            <a:endParaRPr/>
          </a:p>
          <a:p>
            <a:pPr indent="-222250" lvl="0" marL="2159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" sz="1700"/>
              <a:t>Produces 28 forms per year on average to be signed by the provider including Home Care orders which require a review every 60 days; Total forms for the CCC exceed 13,000</a:t>
            </a:r>
            <a:r>
              <a:rPr baseline="30000" lang="en" sz="1700"/>
              <a:t>2 </a:t>
            </a:r>
            <a:endParaRPr/>
          </a:p>
        </p:txBody>
      </p:sp>
      <p:sp>
        <p:nvSpPr>
          <p:cNvPr id="187" name="Google Shape;187;p33"/>
          <p:cNvSpPr txBox="1"/>
          <p:nvPr/>
        </p:nvSpPr>
        <p:spPr>
          <a:xfrm>
            <a:off x="542925" y="406531"/>
            <a:ext cx="7791600" cy="77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000" u="none" cap="none" strike="noStrike">
                <a:solidFill>
                  <a:srgbClr val="00AAC7"/>
                </a:solidFill>
                <a:latin typeface="Arial"/>
                <a:ea typeface="Arial"/>
                <a:cs typeface="Arial"/>
                <a:sym typeface="Arial"/>
              </a:rPr>
              <a:t>Who is the CCHMC Complex Care Patient</a:t>
            </a:r>
            <a:endParaRPr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AAC7"/>
              </a:buClr>
              <a:buSzPct val="100000"/>
              <a:buFont typeface="Arial"/>
              <a:buNone/>
            </a:pPr>
            <a:r>
              <a:rPr b="1" lang="en">
                <a:solidFill>
                  <a:srgbClr val="00AAC7"/>
                </a:solidFill>
                <a:latin typeface="Arial"/>
                <a:ea typeface="Arial"/>
                <a:cs typeface="Arial"/>
                <a:sym typeface="Arial"/>
              </a:rPr>
              <a:t>Current Complex Care Provider Staffing</a:t>
            </a:r>
            <a:br>
              <a:rPr b="1" lang="en">
                <a:solidFill>
                  <a:srgbClr val="00AAC7"/>
                </a:solidFill>
                <a:latin typeface="Arial"/>
                <a:ea typeface="Arial"/>
                <a:cs typeface="Arial"/>
                <a:sym typeface="Arial"/>
              </a:rPr>
            </a:br>
            <a:endParaRPr b="1">
              <a:solidFill>
                <a:srgbClr val="00AAC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93" name="Google Shape;193;p34"/>
          <p:cNvGraphicFramePr/>
          <p:nvPr/>
        </p:nvGraphicFramePr>
        <p:xfrm>
          <a:off x="657776" y="106322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{639EDECD-085E-4238-80D2-CF628B0A9B54}</a:tableStyleId>
              </a:tblPr>
              <a:tblGrid>
                <a:gridCol w="1797750"/>
                <a:gridCol w="526700"/>
                <a:gridCol w="799200"/>
              </a:tblGrid>
              <a:tr h="404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Provider</a:t>
                      </a:r>
                      <a:endParaRPr sz="1100"/>
                    </a:p>
                  </a:txBody>
                  <a:tcPr marT="0" marB="0" marR="0" marL="0" anchor="b">
                    <a:solidFill>
                      <a:srgbClr val="989898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 u="sng" cap="none" strike="noStrike">
                          <a:solidFill>
                            <a:schemeClr val="lt1"/>
                          </a:solidFill>
                        </a:rPr>
                        <a:t>Current </a:t>
                      </a:r>
                      <a:endParaRPr b="1" i="0" sz="1400" u="sng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solidFill>
                      <a:srgbClr val="37E6FF"/>
                    </a:solidFill>
                  </a:tcPr>
                </a:tc>
                <a:tc hMerge="1"/>
              </a:tr>
              <a:tr h="2649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200" u="sng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solidFill>
                      <a:srgbClr val="98989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 u="none" cap="none" strike="noStrike">
                          <a:solidFill>
                            <a:schemeClr val="lt1"/>
                          </a:solidFill>
                        </a:rPr>
                        <a:t>FTE</a:t>
                      </a:r>
                      <a:endParaRPr b="1" i="0" sz="12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solidFill>
                      <a:srgbClr val="37E6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 u="none" cap="none" strike="noStrike">
                          <a:solidFill>
                            <a:schemeClr val="lt1"/>
                          </a:solidFill>
                        </a:rPr>
                        <a:t>cFTE</a:t>
                      </a:r>
                      <a:endParaRPr b="1" i="0" sz="12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solidFill>
                      <a:srgbClr val="37E6FF"/>
                    </a:solidFill>
                  </a:tcPr>
                </a:tc>
              </a:tr>
              <a:tr h="2649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cap="none" strike="noStrike">
                          <a:solidFill>
                            <a:srgbClr val="000000"/>
                          </a:solidFill>
                        </a:rPr>
                        <a:t>Medical Director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solidFill>
                      <a:srgbClr val="98989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 u="none" cap="none" strike="noStrike">
                          <a:solidFill>
                            <a:schemeClr val="lt1"/>
                          </a:solidFill>
                        </a:rPr>
                        <a:t>1.00</a:t>
                      </a:r>
                      <a:endParaRPr b="1" i="0" sz="12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solidFill>
                      <a:srgbClr val="37E6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 u="none" cap="none" strike="noStrike">
                          <a:solidFill>
                            <a:schemeClr val="lt1"/>
                          </a:solidFill>
                        </a:rPr>
                        <a:t>0.50</a:t>
                      </a:r>
                      <a:endParaRPr b="1" i="0" sz="12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solidFill>
                      <a:srgbClr val="37E6FF"/>
                    </a:solidFill>
                  </a:tcPr>
                </a:tc>
              </a:tr>
              <a:tr h="2649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cap="none" strike="noStrike">
                          <a:solidFill>
                            <a:srgbClr val="000000"/>
                          </a:solidFill>
                        </a:rPr>
                        <a:t>NP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solidFill>
                      <a:srgbClr val="98989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 u="none" cap="none" strike="noStrike">
                          <a:solidFill>
                            <a:schemeClr val="lt1"/>
                          </a:solidFill>
                        </a:rPr>
                        <a:t>2.00</a:t>
                      </a:r>
                      <a:endParaRPr b="1" i="0" sz="12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solidFill>
                      <a:srgbClr val="37E6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 u="none" cap="none" strike="noStrike">
                          <a:solidFill>
                            <a:schemeClr val="lt1"/>
                          </a:solidFill>
                        </a:rPr>
                        <a:t>1.40</a:t>
                      </a:r>
                      <a:endParaRPr b="1" i="0" sz="12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solidFill>
                      <a:srgbClr val="37E6FF"/>
                    </a:solidFill>
                  </a:tcPr>
                </a:tc>
              </a:tr>
              <a:tr h="2649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cap="none" strike="noStrike">
                          <a:solidFill>
                            <a:srgbClr val="000000"/>
                          </a:solidFill>
                        </a:rPr>
                        <a:t>Faculty 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solidFill>
                      <a:srgbClr val="98989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12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1.4</a:t>
                      </a:r>
                      <a:endParaRPr sz="1100"/>
                    </a:p>
                  </a:txBody>
                  <a:tcPr marT="0" marB="0" marR="0" marL="0" anchor="b">
                    <a:solidFill>
                      <a:srgbClr val="37E6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 u="none" cap="none" strike="noStrike">
                          <a:solidFill>
                            <a:schemeClr val="lt1"/>
                          </a:solidFill>
                        </a:rPr>
                        <a:t>0.98</a:t>
                      </a:r>
                      <a:endParaRPr b="1" i="0" sz="12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solidFill>
                      <a:srgbClr val="37E6FF"/>
                    </a:solidFill>
                  </a:tcPr>
                </a:tc>
              </a:tr>
              <a:tr h="2649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cap="none" strike="noStrike">
                          <a:solidFill>
                            <a:srgbClr val="000000"/>
                          </a:solidFill>
                        </a:rPr>
                        <a:t>Faculty (Med Peds)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solidFill>
                      <a:srgbClr val="98989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 u="none" cap="none" strike="noStrike">
                          <a:solidFill>
                            <a:schemeClr val="lt1"/>
                          </a:solidFill>
                        </a:rPr>
                        <a:t>0.00</a:t>
                      </a:r>
                      <a:endParaRPr b="1" i="0" sz="12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solidFill>
                      <a:srgbClr val="37E6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 u="none" cap="none" strike="noStrike">
                          <a:solidFill>
                            <a:schemeClr val="lt1"/>
                          </a:solidFill>
                        </a:rPr>
                        <a:t>0.00</a:t>
                      </a:r>
                      <a:endParaRPr b="1" i="0" sz="12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solidFill>
                      <a:srgbClr val="37E6FF"/>
                    </a:solidFill>
                  </a:tcPr>
                </a:tc>
              </a:tr>
              <a:tr h="2649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cap="none" strike="noStrike">
                          <a:solidFill>
                            <a:srgbClr val="000000"/>
                          </a:solidFill>
                        </a:rPr>
                        <a:t>Fellow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solidFill>
                      <a:srgbClr val="98989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 u="none" cap="none" strike="noStrike">
                          <a:solidFill>
                            <a:schemeClr val="lt1"/>
                          </a:solidFill>
                        </a:rPr>
                        <a:t>0.00</a:t>
                      </a:r>
                      <a:endParaRPr b="1" i="0" sz="12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solidFill>
                      <a:srgbClr val="37E6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 u="none" cap="none" strike="noStrike">
                          <a:solidFill>
                            <a:schemeClr val="lt1"/>
                          </a:solidFill>
                        </a:rPr>
                        <a:t>0.00</a:t>
                      </a:r>
                      <a:endParaRPr b="1" i="0" sz="12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solidFill>
                      <a:srgbClr val="37E6FF"/>
                    </a:solidFill>
                  </a:tcPr>
                </a:tc>
              </a:tr>
              <a:tr h="2649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cap="none" strike="noStrike">
                          <a:solidFill>
                            <a:srgbClr val="000000"/>
                          </a:solidFill>
                        </a:rPr>
                        <a:t>Staff Physician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solidFill>
                      <a:srgbClr val="98989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12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1.0</a:t>
                      </a:r>
                      <a:endParaRPr sz="1100"/>
                    </a:p>
                  </a:txBody>
                  <a:tcPr marT="0" marB="0" marR="0" marL="0" anchor="b">
                    <a:solidFill>
                      <a:srgbClr val="37E6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 u="none" cap="none" strike="noStrike">
                          <a:solidFill>
                            <a:schemeClr val="lt1"/>
                          </a:solidFill>
                        </a:rPr>
                        <a:t>0.64</a:t>
                      </a:r>
                      <a:endParaRPr b="1" i="0" sz="12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solidFill>
                      <a:srgbClr val="37E6FF"/>
                    </a:solidFill>
                  </a:tcPr>
                </a:tc>
              </a:tr>
              <a:tr h="2649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cap="none" strike="noStrike">
                          <a:solidFill>
                            <a:srgbClr val="000000"/>
                          </a:solidFill>
                        </a:rPr>
                        <a:t>Total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solidFill>
                      <a:srgbClr val="98989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12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5.4</a:t>
                      </a:r>
                      <a:endParaRPr sz="1100"/>
                    </a:p>
                  </a:txBody>
                  <a:tcPr marT="0" marB="0" marR="0" marL="0" anchor="b">
                    <a:solidFill>
                      <a:srgbClr val="37E6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12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3.52</a:t>
                      </a:r>
                      <a:endParaRPr sz="1100"/>
                    </a:p>
                  </a:txBody>
                  <a:tcPr marT="0" marB="0" marR="0" marL="0" anchor="b">
                    <a:solidFill>
                      <a:srgbClr val="37E6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4" name="Google Shape;194;p34"/>
          <p:cNvGraphicFramePr/>
          <p:nvPr/>
        </p:nvGraphicFramePr>
        <p:xfrm>
          <a:off x="4410075" y="104935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{639EDECD-085E-4238-80D2-CF628B0A9B54}</a:tableStyleId>
              </a:tblPr>
              <a:tblGrid>
                <a:gridCol w="2320850"/>
                <a:gridCol w="1017725"/>
              </a:tblGrid>
              <a:tr h="188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solidFill>
                      <a:srgbClr val="98989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sng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Current </a:t>
                      </a:r>
                      <a:endParaRPr b="1" i="0" sz="1400" u="sng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solidFill>
                      <a:srgbClr val="37E6FF"/>
                    </a:solidFill>
                  </a:tcPr>
                </a:tc>
              </a:tr>
              <a:tr h="202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400" u="sng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solidFill>
                      <a:srgbClr val="98989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FTE</a:t>
                      </a:r>
                      <a:endParaRPr b="0" i="0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solidFill>
                      <a:srgbClr val="37E6FF"/>
                    </a:solidFill>
                  </a:tcPr>
                </a:tc>
              </a:tr>
              <a:tr h="194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Clinical Manager 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solidFill>
                      <a:srgbClr val="98989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.8</a:t>
                      </a:r>
                      <a:endParaRPr sz="1100"/>
                    </a:p>
                  </a:txBody>
                  <a:tcPr marT="0" marB="0" marR="0" marL="0" anchor="b">
                    <a:solidFill>
                      <a:srgbClr val="37E6FF"/>
                    </a:solidFill>
                  </a:tcPr>
                </a:tc>
              </a:tr>
              <a:tr h="194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Clinic RN 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solidFill>
                      <a:srgbClr val="98989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6.0</a:t>
                      </a:r>
                      <a:endParaRPr sz="1100"/>
                    </a:p>
                  </a:txBody>
                  <a:tcPr marT="0" marB="0" marR="0" marL="0" anchor="b">
                    <a:solidFill>
                      <a:srgbClr val="37E6FF"/>
                    </a:solidFill>
                  </a:tcPr>
                </a:tc>
              </a:tr>
              <a:tr h="202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Medical Assistant 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solidFill>
                      <a:srgbClr val="98989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1.0</a:t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solidFill>
                      <a:srgbClr val="37E6FF"/>
                    </a:solidFill>
                  </a:tcPr>
                </a:tc>
              </a:tr>
              <a:tr h="194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RN Triage Day 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solidFill>
                      <a:srgbClr val="98989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1.0</a:t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solidFill>
                      <a:srgbClr val="37E6FF"/>
                    </a:solidFill>
                  </a:tcPr>
                </a:tc>
              </a:tr>
              <a:tr h="202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Dietician 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solidFill>
                      <a:srgbClr val="98989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1.5</a:t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solidFill>
                      <a:srgbClr val="37E6FF"/>
                    </a:solidFill>
                  </a:tcPr>
                </a:tc>
              </a:tr>
              <a:tr h="194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Pharmacist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solidFill>
                      <a:srgbClr val="98989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1.0</a:t>
                      </a:r>
                      <a:endParaRPr sz="1100"/>
                    </a:p>
                  </a:txBody>
                  <a:tcPr marT="0" marB="0" marR="0" marL="0" anchor="b">
                    <a:solidFill>
                      <a:srgbClr val="37E6FF"/>
                    </a:solidFill>
                  </a:tcPr>
                </a:tc>
              </a:tr>
              <a:tr h="202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RN (CM)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solidFill>
                      <a:srgbClr val="98989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5.0</a:t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solidFill>
                      <a:srgbClr val="37E6FF"/>
                    </a:solidFill>
                  </a:tcPr>
                </a:tc>
              </a:tr>
              <a:tr h="202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Social Workers (CM)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solidFill>
                      <a:srgbClr val="98989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3.0</a:t>
                      </a:r>
                      <a:endParaRPr sz="1100"/>
                    </a:p>
                  </a:txBody>
                  <a:tcPr marT="0" marB="0" marR="0" marL="0" anchor="b">
                    <a:solidFill>
                      <a:srgbClr val="37E6FF"/>
                    </a:solidFill>
                  </a:tcPr>
                </a:tc>
              </a:tr>
              <a:tr h="194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Social Workers 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solidFill>
                      <a:srgbClr val="98989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1.0</a:t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solidFill>
                      <a:srgbClr val="37E6FF"/>
                    </a:solidFill>
                  </a:tcPr>
                </a:tc>
              </a:tr>
              <a:tr h="202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solidFill>
                      <a:srgbClr val="98989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20.3</a:t>
                      </a:r>
                      <a:endParaRPr sz="1100"/>
                    </a:p>
                  </a:txBody>
                  <a:tcPr marT="0" marB="0" marR="0" marL="0" anchor="b">
                    <a:solidFill>
                      <a:srgbClr val="37E6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AAC7"/>
              </a:buClr>
              <a:buSzPts val="3000"/>
              <a:buFont typeface="Arial"/>
              <a:buNone/>
            </a:pPr>
            <a:r>
              <a:rPr b="1" lang="en" sz="3000">
                <a:solidFill>
                  <a:srgbClr val="00AAC7"/>
                </a:solidFill>
              </a:rPr>
              <a:t>Appointments</a:t>
            </a:r>
            <a:endParaRPr/>
          </a:p>
        </p:txBody>
      </p:sp>
      <p:sp>
        <p:nvSpPr>
          <p:cNvPr id="200" name="Google Shape;200;p35"/>
          <p:cNvSpPr txBox="1"/>
          <p:nvPr>
            <p:ph idx="1" type="body"/>
          </p:nvPr>
        </p:nvSpPr>
        <p:spPr>
          <a:xfrm>
            <a:off x="457200" y="1200150"/>
            <a:ext cx="8229600" cy="27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54000" lvl="0" marL="254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/>
              <a:t>01/01/2022-12/31/2022 </a:t>
            </a:r>
            <a:endParaRPr/>
          </a:p>
          <a:p>
            <a:pPr indent="-254000" lvl="0" marL="2540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/>
              <a:t>Total visits: 2,948 </a:t>
            </a:r>
            <a:endParaRPr/>
          </a:p>
          <a:p>
            <a:pPr indent="-215900" lvl="1" marL="5588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</a:pPr>
            <a:r>
              <a:rPr lang="en" sz="3000"/>
              <a:t>In person: 2,530 </a:t>
            </a:r>
            <a:endParaRPr/>
          </a:p>
          <a:p>
            <a:pPr indent="-215900" lvl="1" marL="5588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</a:pPr>
            <a:r>
              <a:rPr lang="en" sz="3000"/>
              <a:t>Telehealth: 418 </a:t>
            </a:r>
            <a:endParaRPr/>
          </a:p>
          <a:p>
            <a:pPr indent="-101600" lvl="0" marL="2540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6"/>
          <p:cNvSpPr txBox="1"/>
          <p:nvPr>
            <p:ph type="title"/>
          </p:nvPr>
        </p:nvSpPr>
        <p:spPr>
          <a:xfrm>
            <a:off x="457200" y="95028"/>
            <a:ext cx="8801100" cy="17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AAC7"/>
              </a:buClr>
              <a:buSzPts val="3000"/>
              <a:buFont typeface="Arial"/>
              <a:buNone/>
            </a:pPr>
            <a:r>
              <a:rPr b="1" lang="en" sz="3000">
                <a:solidFill>
                  <a:srgbClr val="00AAC7"/>
                </a:solidFill>
                <a:latin typeface="Arial"/>
                <a:ea typeface="Arial"/>
                <a:cs typeface="Arial"/>
                <a:sym typeface="Arial"/>
              </a:rPr>
              <a:t>Cincinnati Children’s Hospital Medical Center Inpatient Complex Care Team – “Yellow Team”</a:t>
            </a:r>
            <a:endParaRPr/>
          </a:p>
        </p:txBody>
      </p:sp>
      <p:sp>
        <p:nvSpPr>
          <p:cNvPr id="206" name="Google Shape;206;p36"/>
          <p:cNvSpPr txBox="1"/>
          <p:nvPr>
            <p:ph idx="1" type="body"/>
          </p:nvPr>
        </p:nvSpPr>
        <p:spPr>
          <a:xfrm>
            <a:off x="457200" y="1200150"/>
            <a:ext cx="8572500" cy="28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/>
          <a:p>
            <a:pPr indent="-255270" lvl="0" marL="254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/>
              <a:t>Founded 10 years ago </a:t>
            </a:r>
            <a:endParaRPr/>
          </a:p>
          <a:p>
            <a:pPr indent="-255270" lvl="0" marL="254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/>
              <a:t>Housed under Hospital Medicine </a:t>
            </a:r>
            <a:endParaRPr/>
          </a:p>
          <a:p>
            <a:pPr indent="-255270" lvl="0" marL="254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/>
              <a:t>Cap at 10 patients </a:t>
            </a:r>
            <a:endParaRPr/>
          </a:p>
          <a:p>
            <a:pPr indent="-255270" lvl="0" marL="254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/>
              <a:t>Admission criteria include </a:t>
            </a:r>
            <a:endParaRPr/>
          </a:p>
          <a:p>
            <a:pPr indent="-212248" lvl="1" marL="55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"/>
              <a:t>Presence of medical technology and need for coordination of multiple subspecialities </a:t>
            </a:r>
            <a:endParaRPr/>
          </a:p>
          <a:p>
            <a:pPr indent="-212248" lvl="1" marL="55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"/>
              <a:t>Hospice/Starshine patient </a:t>
            </a:r>
            <a:endParaRPr/>
          </a:p>
          <a:p>
            <a:pPr indent="-212248" lvl="1" marL="55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"/>
              <a:t>Complex Care Outpatient Center patient </a:t>
            </a:r>
            <a:endParaRPr/>
          </a:p>
          <a:p>
            <a:pPr indent="-114300" lvl="0" marL="254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AAC7"/>
              </a:buClr>
              <a:buSzPts val="3000"/>
              <a:buFont typeface="Arial"/>
              <a:buNone/>
            </a:pPr>
            <a:r>
              <a:rPr b="1" lang="en" sz="3000">
                <a:solidFill>
                  <a:srgbClr val="00AAC7"/>
                </a:solidFill>
              </a:rPr>
              <a:t>Yellow Team Staff </a:t>
            </a:r>
            <a:endParaRPr/>
          </a:p>
        </p:txBody>
      </p:sp>
      <p:sp>
        <p:nvSpPr>
          <p:cNvPr id="212" name="Google Shape;212;p37"/>
          <p:cNvSpPr txBox="1"/>
          <p:nvPr>
            <p:ph idx="1" type="body"/>
          </p:nvPr>
        </p:nvSpPr>
        <p:spPr>
          <a:xfrm>
            <a:off x="457200" y="1200150"/>
            <a:ext cx="8229600" cy="27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85000" lnSpcReduction="20000"/>
          </a:bodyPr>
          <a:lstStyle/>
          <a:p>
            <a:pPr indent="-243840" lvl="0" marL="254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/>
              <a:t>Social Worker </a:t>
            </a:r>
            <a:endParaRPr/>
          </a:p>
          <a:p>
            <a:pPr indent="-243840" lvl="0" marL="254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/>
              <a:t>2 Care Managers </a:t>
            </a:r>
            <a:endParaRPr/>
          </a:p>
          <a:p>
            <a:pPr indent="-243840" lvl="0" marL="254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/>
              <a:t>Dietitian </a:t>
            </a:r>
            <a:endParaRPr/>
          </a:p>
          <a:p>
            <a:pPr indent="-243840" lvl="0" marL="254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/>
              <a:t>Pharmacist</a:t>
            </a:r>
            <a:endParaRPr/>
          </a:p>
          <a:p>
            <a:pPr indent="-243840" lvl="0" marL="254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/>
              <a:t>10 APPs </a:t>
            </a:r>
            <a:endParaRPr/>
          </a:p>
          <a:p>
            <a:pPr indent="-243840" lvl="0" marL="254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/>
              <a:t>Small, core group of hospitalists</a:t>
            </a:r>
            <a:endParaRPr/>
          </a:p>
          <a:p>
            <a:pPr indent="-243840" lvl="0" marL="254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/>
              <a:t>Hospital medicine fellow </a:t>
            </a:r>
            <a:endParaRPr/>
          </a:p>
          <a:p>
            <a:pPr indent="-243840" lvl="0" marL="254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/>
              <a:t>Residents 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AAC7"/>
              </a:buClr>
              <a:buSzPts val="3000"/>
              <a:buFont typeface="Arial"/>
              <a:buNone/>
            </a:pPr>
            <a:r>
              <a:rPr b="1" lang="en" sz="3000">
                <a:solidFill>
                  <a:srgbClr val="00AAC7"/>
                </a:solidFill>
              </a:rPr>
              <a:t>Scheduled Rounds </a:t>
            </a:r>
            <a:endParaRPr/>
          </a:p>
        </p:txBody>
      </p:sp>
      <p:sp>
        <p:nvSpPr>
          <p:cNvPr id="218" name="Google Shape;218;p38"/>
          <p:cNvSpPr txBox="1"/>
          <p:nvPr>
            <p:ph idx="1" type="body"/>
          </p:nvPr>
        </p:nvSpPr>
        <p:spPr>
          <a:xfrm>
            <a:off x="457200" y="1200150"/>
            <a:ext cx="8229600" cy="27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54000" lvl="0" marL="254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/>
              <a:t>Rounds are scheduled each day by the senior resident </a:t>
            </a:r>
            <a:endParaRPr/>
          </a:p>
          <a:p>
            <a:pPr indent="-254000" lvl="0" marL="2540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/>
              <a:t>Assists in improving nursing presence for rounds</a:t>
            </a:r>
            <a:endParaRPr/>
          </a:p>
          <a:p>
            <a:pPr indent="-254000" lvl="0" marL="2540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/>
              <a:t>Gives families a time frame for rounds so they are not waiting for several hours </a:t>
            </a:r>
            <a:endParaRPr/>
          </a:p>
          <a:p>
            <a:pPr indent="-101600" lvl="0" marL="2540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AAC7"/>
              </a:buClr>
              <a:buSzPts val="3000"/>
              <a:buFont typeface="Arial"/>
              <a:buNone/>
            </a:pPr>
            <a:r>
              <a:rPr b="1" lang="en" sz="3000">
                <a:solidFill>
                  <a:srgbClr val="00AAC7"/>
                </a:solidFill>
              </a:rPr>
              <a:t>Collaboration with other Sub-specialists </a:t>
            </a:r>
            <a:endParaRPr/>
          </a:p>
        </p:txBody>
      </p:sp>
      <p:sp>
        <p:nvSpPr>
          <p:cNvPr id="224" name="Google Shape;224;p39"/>
          <p:cNvSpPr txBox="1"/>
          <p:nvPr>
            <p:ph idx="1" type="body"/>
          </p:nvPr>
        </p:nvSpPr>
        <p:spPr>
          <a:xfrm>
            <a:off x="457200" y="1200150"/>
            <a:ext cx="8229600" cy="27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54000" lvl="0" marL="254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/>
              <a:t>Co-round with subspecialties </a:t>
            </a:r>
            <a:endParaRPr/>
          </a:p>
          <a:p>
            <a:pPr indent="-254000" lvl="0" marL="2540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/>
              <a:t>Organize care conferences </a:t>
            </a:r>
            <a:endParaRPr/>
          </a:p>
          <a:p>
            <a:pPr indent="-254000" lvl="0" marL="2540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/>
              <a:t>Ensure adequate follow up </a:t>
            </a:r>
            <a:endParaRPr/>
          </a:p>
          <a:p>
            <a:pPr indent="-101600" lvl="0" marL="2540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AAC7"/>
              </a:buClr>
              <a:buSzPts val="3000"/>
              <a:buFont typeface="Arial"/>
              <a:buNone/>
            </a:pPr>
            <a:r>
              <a:rPr b="1" lang="en" sz="3000">
                <a:solidFill>
                  <a:srgbClr val="00AAC7"/>
                </a:solidFill>
              </a:rPr>
              <a:t>Care Coordination Rounds </a:t>
            </a:r>
            <a:endParaRPr/>
          </a:p>
        </p:txBody>
      </p:sp>
      <p:sp>
        <p:nvSpPr>
          <p:cNvPr id="230" name="Google Shape;230;p40"/>
          <p:cNvSpPr txBox="1"/>
          <p:nvPr>
            <p:ph idx="1" type="body"/>
          </p:nvPr>
        </p:nvSpPr>
        <p:spPr>
          <a:xfrm>
            <a:off x="457200" y="1200150"/>
            <a:ext cx="8229600" cy="27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/>
          <a:p>
            <a:pPr indent="-255270" lvl="0" marL="2540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2400" u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Daily multidisciplinary huddle with care manager</a:t>
            </a:r>
            <a:r>
              <a:rPr b="0" i="0" lang="en"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​</a:t>
            </a:r>
            <a:endParaRPr b="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5270" lvl="0" marL="254000" rtl="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2400" u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team reviews each patient’s discharge goals, outlining tasks to be completed prior to discharge</a:t>
            </a:r>
            <a:r>
              <a:rPr b="0" i="0" lang="en"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​</a:t>
            </a:r>
            <a:endParaRPr b="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5270" lvl="0" marL="254000" rtl="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2400" u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Discharge goals are listed and updated in the electronic health record</a:t>
            </a:r>
            <a:r>
              <a:rPr b="0" i="0" lang="en"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​</a:t>
            </a:r>
            <a:endParaRPr b="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5270" lvl="0" marL="254000" rtl="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2400" u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needs assessment tool serves as the framework for the conversation and needs document in a care manger progress note</a:t>
            </a:r>
            <a:r>
              <a:rPr b="0" i="0" lang="en"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​</a:t>
            </a:r>
            <a:endParaRPr b="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254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AAC7"/>
              </a:buClr>
              <a:buSzPts val="3000"/>
              <a:buFont typeface="Arial"/>
              <a:buNone/>
            </a:pPr>
            <a:r>
              <a:rPr b="1" lang="en" sz="3000">
                <a:solidFill>
                  <a:srgbClr val="00AAC7"/>
                </a:solidFill>
              </a:rPr>
              <a:t>Pre- and Post Discharge Huddles </a:t>
            </a:r>
            <a:endParaRPr/>
          </a:p>
        </p:txBody>
      </p:sp>
      <p:sp>
        <p:nvSpPr>
          <p:cNvPr id="236" name="Google Shape;236;p41"/>
          <p:cNvSpPr txBox="1"/>
          <p:nvPr>
            <p:ph idx="1" type="body"/>
          </p:nvPr>
        </p:nvSpPr>
        <p:spPr>
          <a:xfrm>
            <a:off x="457200" y="1200150"/>
            <a:ext cx="8229600" cy="27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-254000" lvl="0" marL="254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/>
              <a:t>Teleheath visits with caregivers, inpatient providers, and outpatient providers </a:t>
            </a:r>
            <a:endParaRPr/>
          </a:p>
          <a:p>
            <a:pPr indent="-254000" lvl="0" marL="2540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/>
              <a:t>Summary of hospitalization given </a:t>
            </a:r>
            <a:endParaRPr/>
          </a:p>
          <a:p>
            <a:pPr indent="-254000" lvl="0" marL="2540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/>
              <a:t>Transition pieces such as pending labs, important follow up appointments, return precautions discussed </a:t>
            </a:r>
            <a:endParaRPr/>
          </a:p>
          <a:p>
            <a:pPr indent="-254000" lvl="0" marL="2540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/>
              <a:t>Allows opportunity for questions and concerns to be addressed </a:t>
            </a:r>
            <a:endParaRPr/>
          </a:p>
          <a:p>
            <a:pPr indent="-101600" lvl="0" marL="2540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AAC7"/>
              </a:buClr>
              <a:buSzPts val="3000"/>
              <a:buFont typeface="Arial"/>
              <a:buNone/>
            </a:pPr>
            <a:r>
              <a:rPr b="1" lang="en" sz="3000">
                <a:solidFill>
                  <a:srgbClr val="00AAC7"/>
                </a:solidFill>
                <a:latin typeface="Arial"/>
                <a:ea typeface="Arial"/>
                <a:cs typeface="Arial"/>
                <a:sym typeface="Arial"/>
              </a:rPr>
              <a:t>Complex Care Systems </a:t>
            </a:r>
            <a:endParaRPr/>
          </a:p>
        </p:txBody>
      </p:sp>
      <p:sp>
        <p:nvSpPr>
          <p:cNvPr id="125" name="Google Shape;125;p24"/>
          <p:cNvSpPr txBox="1"/>
          <p:nvPr>
            <p:ph idx="1" type="body"/>
          </p:nvPr>
        </p:nvSpPr>
        <p:spPr>
          <a:xfrm>
            <a:off x="457200" y="1200150"/>
            <a:ext cx="8229600" cy="27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54000" lvl="0" marL="254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/>
              <a:t>Amelia Auberger </a:t>
            </a:r>
            <a:endParaRPr/>
          </a:p>
          <a:p>
            <a:pPr indent="-254000" lvl="0" marL="2540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/>
              <a:t>Scott Callahan </a:t>
            </a:r>
            <a:endParaRPr/>
          </a:p>
          <a:p>
            <a:pPr indent="-254000" lvl="0" marL="2540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/>
              <a:t>Abby Musial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AAC7"/>
              </a:buClr>
              <a:buSzPct val="100000"/>
              <a:buFont typeface="Arial"/>
              <a:buNone/>
            </a:pPr>
            <a:r>
              <a:rPr b="1" lang="en">
                <a:solidFill>
                  <a:srgbClr val="00AAC7"/>
                </a:solidFill>
              </a:rPr>
              <a:t>How to find a Complex Care Center near you</a:t>
            </a:r>
            <a:endParaRPr/>
          </a:p>
        </p:txBody>
      </p:sp>
      <p:sp>
        <p:nvSpPr>
          <p:cNvPr id="242" name="Google Shape;242;p42"/>
          <p:cNvSpPr txBox="1"/>
          <p:nvPr>
            <p:ph idx="1" type="body"/>
          </p:nvPr>
        </p:nvSpPr>
        <p:spPr>
          <a:xfrm>
            <a:off x="457200" y="1200150"/>
            <a:ext cx="8229600" cy="27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54000" lvl="0" marL="254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/>
              <a:t>Ask a specialist! </a:t>
            </a:r>
            <a:endParaRPr/>
          </a:p>
          <a:p>
            <a:pPr indent="-254000" lvl="0" marL="2540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/>
              <a:t>Ask me (</a:t>
            </a:r>
            <a:r>
              <a:rPr lang="en" u="sng">
                <a:solidFill>
                  <a:schemeClr val="hlink"/>
                </a:solidFill>
                <a:hlinkClick r:id="rId3"/>
              </a:rPr>
              <a:t>abigail.musial@cchmc.org</a:t>
            </a:r>
            <a:r>
              <a:rPr lang="en"/>
              <a:t>) </a:t>
            </a:r>
            <a:endParaRPr/>
          </a:p>
          <a:p>
            <a:pPr indent="-254000" lvl="0" marL="2540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/>
              <a:t>List accessible through D-EEP Connections website </a:t>
            </a:r>
            <a:endParaRPr/>
          </a:p>
          <a:p>
            <a:pPr indent="-101600" lvl="0" marL="2540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4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9" name="Google Shape;24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7575" y="0"/>
            <a:ext cx="685799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4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6" name="Google Shape;25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5"/>
          <p:cNvSpPr txBox="1"/>
          <p:nvPr>
            <p:ph idx="1" type="body"/>
          </p:nvPr>
        </p:nvSpPr>
        <p:spPr>
          <a:xfrm>
            <a:off x="394097" y="3442097"/>
            <a:ext cx="5943300" cy="7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000"/>
              <a:buFont typeface="Arial"/>
              <a:buNone/>
            </a:pPr>
            <a:r>
              <a:rPr lang="en"/>
              <a:t>Program for Children with Medically Complex Needs </a:t>
            </a:r>
            <a:endParaRPr/>
          </a:p>
        </p:txBody>
      </p:sp>
      <p:sp>
        <p:nvSpPr>
          <p:cNvPr id="262" name="Google Shape;262;p45"/>
          <p:cNvSpPr txBox="1"/>
          <p:nvPr>
            <p:ph idx="2" type="body"/>
          </p:nvPr>
        </p:nvSpPr>
        <p:spPr>
          <a:xfrm>
            <a:off x="393700" y="4509002"/>
            <a:ext cx="59436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800"/>
              <a:buNone/>
            </a:pPr>
            <a:r>
              <a:rPr lang="en"/>
              <a:t>Katherine Freundlich, MD, FAAP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000"/>
              <a:buFont typeface="Arial"/>
              <a:buNone/>
            </a:pPr>
            <a:r>
              <a:rPr lang="en"/>
              <a:t>A Tiny Bit About Me</a:t>
            </a:r>
            <a:endParaRPr/>
          </a:p>
        </p:txBody>
      </p:sp>
      <p:sp>
        <p:nvSpPr>
          <p:cNvPr id="268" name="Google Shape;268;p46"/>
          <p:cNvSpPr txBox="1"/>
          <p:nvPr>
            <p:ph idx="1" type="body"/>
          </p:nvPr>
        </p:nvSpPr>
        <p:spPr>
          <a:xfrm>
            <a:off x="628650" y="1397794"/>
            <a:ext cx="4667100" cy="31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78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/>
              <a:t>MD from Baylor College of Medicine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/>
              <a:t>Graduated from Pediatric Residency at the University of Michigan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/>
              <a:t>Initial pediatrics role in hospital and outpatient clinics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/>
              <a:t>Found a fit in the growing complex care program at Vanderbilt in 2016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●"/>
            </a:pPr>
            <a:r>
              <a:rPr lang="en"/>
              <a:t>Now serve as the Director of Family, Community, and Referring Network Engagement for our program</a:t>
            </a:r>
            <a:endParaRPr/>
          </a:p>
        </p:txBody>
      </p:sp>
      <p:pic>
        <p:nvPicPr>
          <p:cNvPr descr="A close-up of a person smiling&#10;&#10;Description automatically generated" id="269" name="Google Shape;269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3814" l="0" r="0" t="3814"/>
          <a:stretch/>
        </p:blipFill>
        <p:spPr>
          <a:xfrm>
            <a:off x="5589985" y="1397794"/>
            <a:ext cx="2925365" cy="3168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7"/>
          <p:cNvSpPr txBox="1"/>
          <p:nvPr>
            <p:ph type="title"/>
          </p:nvPr>
        </p:nvSpPr>
        <p:spPr>
          <a:xfrm>
            <a:off x="628650" y="273844"/>
            <a:ext cx="54864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300"/>
              <a:buFont typeface="Arial"/>
              <a:buNone/>
            </a:pPr>
            <a:r>
              <a:rPr lang="en"/>
              <a:t>About Our Program</a:t>
            </a:r>
            <a:endParaRPr/>
          </a:p>
        </p:txBody>
      </p:sp>
      <p:sp>
        <p:nvSpPr>
          <p:cNvPr id="275" name="Google Shape;275;p47"/>
          <p:cNvSpPr txBox="1"/>
          <p:nvPr>
            <p:ph idx="1" type="body"/>
          </p:nvPr>
        </p:nvSpPr>
        <p:spPr>
          <a:xfrm>
            <a:off x="628650" y="1369219"/>
            <a:ext cx="54864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1778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/>
              <a:t>Family-centered </a:t>
            </a:r>
            <a:endParaRPr/>
          </a:p>
          <a:p>
            <a:pPr indent="-17145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/>
              <a:t>Goal to empower, mutually educate, share decision-making with families</a:t>
            </a:r>
            <a:endParaRPr/>
          </a:p>
          <a:p>
            <a:pPr indent="-17145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/>
              <a:t>Family Clinical Advisory Group set up for guidance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/>
              <a:t>Continuity </a:t>
            </a:r>
            <a:endParaRPr/>
          </a:p>
          <a:p>
            <a:pPr indent="-17145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/>
              <a:t>Care across inpatient, outpatient and between-visit settings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/>
              <a:t>Streamlined 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/>
              <a:t>Collaborative </a:t>
            </a:r>
            <a:endParaRPr/>
          </a:p>
          <a:p>
            <a:pPr indent="-17145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/>
              <a:t>Bring key team members together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/>
              <a:t>Supplementary </a:t>
            </a:r>
            <a:endParaRPr/>
          </a:p>
          <a:p>
            <a:pPr indent="-171450" lvl="1" marL="520700" rtl="0" algn="l">
              <a:lnSpc>
                <a:spcPct val="90000"/>
              </a:lnSpc>
              <a:spcBef>
                <a:spcPts val="400"/>
              </a:spcBef>
              <a:spcAft>
                <a:spcPts val="1200"/>
              </a:spcAft>
              <a:buClr>
                <a:schemeClr val="dk1"/>
              </a:buClr>
              <a:buSzPts val="1500"/>
              <a:buChar char="○"/>
            </a:pPr>
            <a:r>
              <a:rPr lang="en"/>
              <a:t>“Consultant” model designed to partner with primary care offices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8"/>
          <p:cNvSpPr txBox="1"/>
          <p:nvPr>
            <p:ph type="title"/>
          </p:nvPr>
        </p:nvSpPr>
        <p:spPr>
          <a:xfrm>
            <a:off x="628650" y="273844"/>
            <a:ext cx="54864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300"/>
              <a:buFont typeface="Arial"/>
              <a:buNone/>
            </a:pPr>
            <a:r>
              <a:rPr lang="en"/>
              <a:t>About Our Program</a:t>
            </a:r>
            <a:endParaRPr/>
          </a:p>
        </p:txBody>
      </p:sp>
      <p:sp>
        <p:nvSpPr>
          <p:cNvPr id="281" name="Google Shape;281;p48"/>
          <p:cNvSpPr txBox="1"/>
          <p:nvPr>
            <p:ph idx="1" type="body"/>
          </p:nvPr>
        </p:nvSpPr>
        <p:spPr>
          <a:xfrm>
            <a:off x="628650" y="1369219"/>
            <a:ext cx="54864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7800" lvl="0" marL="17780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●"/>
            </a:pPr>
            <a:r>
              <a:rPr lang="en"/>
              <a:t>Some of our families have summarized us as the “Get Stuff Done” team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9"/>
          <p:cNvSpPr txBox="1"/>
          <p:nvPr>
            <p:ph type="title"/>
          </p:nvPr>
        </p:nvSpPr>
        <p:spPr>
          <a:xfrm>
            <a:off x="628650" y="273844"/>
            <a:ext cx="54864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300"/>
              <a:buFont typeface="Arial"/>
              <a:buNone/>
            </a:pPr>
            <a:r>
              <a:rPr lang="en"/>
              <a:t>About Our Team </a:t>
            </a:r>
            <a:br>
              <a:rPr lang="en"/>
            </a:br>
            <a:r>
              <a:rPr lang="en" sz="2100"/>
              <a:t>(current as of 6/7/23)</a:t>
            </a:r>
            <a:endParaRPr/>
          </a:p>
        </p:txBody>
      </p:sp>
      <p:sp>
        <p:nvSpPr>
          <p:cNvPr id="287" name="Google Shape;287;p49"/>
          <p:cNvSpPr txBox="1"/>
          <p:nvPr>
            <p:ph idx="1" type="body"/>
          </p:nvPr>
        </p:nvSpPr>
        <p:spPr>
          <a:xfrm>
            <a:off x="628650" y="1369219"/>
            <a:ext cx="54864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78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/>
              <a:t>Family Clinical Advisory Group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/>
              <a:t>3 physicians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/>
              <a:t>2 nurse practitioners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/>
              <a:t>4 registered nurses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/>
              <a:t>1 dietitian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/>
              <a:t>1 scheduler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/>
              <a:t>1 (shared) pharmacist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/>
              <a:t>1 (shared) social worker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●"/>
            </a:pPr>
            <a:r>
              <a:rPr lang="en"/>
              <a:t>1 (shared) inpatient case manager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300"/>
              <a:buFont typeface="Arial"/>
              <a:buNone/>
            </a:pPr>
            <a:r>
              <a:rPr lang="en"/>
              <a:t>Enrollment Criteria</a:t>
            </a:r>
            <a:endParaRPr/>
          </a:p>
        </p:txBody>
      </p:sp>
      <p:sp>
        <p:nvSpPr>
          <p:cNvPr id="293" name="Google Shape;293;p50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78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/>
              <a:t>Check website for the latest information if viewing a recording!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/>
              <a:t>A lifelong chronic illness that is not expected to go away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/>
              <a:t>One hospital admission of 10 days or more, or one ICU admission, or two hospital admissions in the past year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/>
              <a:t>At least four subspecialty groups significantly involved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/>
              <a:t>No other team dedicated to the care of the child’s particular illness (i.e. cystic fibrosis or sickle cell disease program)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/>
              <a:t>Age under 15 years at enrollment</a:t>
            </a:r>
            <a:endParaRPr/>
          </a:p>
          <a:p>
            <a:pPr indent="-6350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1"/>
          <p:cNvSpPr txBox="1"/>
          <p:nvPr>
            <p:ph type="title"/>
          </p:nvPr>
        </p:nvSpPr>
        <p:spPr>
          <a:xfrm>
            <a:off x="628650" y="162674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300"/>
              <a:buFont typeface="Arial"/>
              <a:buNone/>
            </a:pPr>
            <a:r>
              <a:rPr lang="en"/>
              <a:t>Thank you!!</a:t>
            </a:r>
            <a:br>
              <a:rPr lang="en"/>
            </a:br>
            <a:r>
              <a:rPr lang="en"/>
              <a:t>Questions welcome</a:t>
            </a:r>
            <a:endParaRPr/>
          </a:p>
        </p:txBody>
      </p:sp>
      <p:sp>
        <p:nvSpPr>
          <p:cNvPr id="299" name="Google Shape;299;p51"/>
          <p:cNvSpPr txBox="1"/>
          <p:nvPr>
            <p:ph idx="1" type="body"/>
          </p:nvPr>
        </p:nvSpPr>
        <p:spPr>
          <a:xfrm>
            <a:off x="628650" y="2699147"/>
            <a:ext cx="7932000" cy="5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800"/>
              <a:buNone/>
            </a:pPr>
            <a:r>
              <a:rPr lang="en"/>
              <a:t>Program telephone: 615-875-0901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AAC7"/>
              </a:buClr>
              <a:buSzPts val="3000"/>
              <a:buFont typeface="Arial"/>
              <a:buNone/>
            </a:pPr>
            <a:r>
              <a:rPr b="1" lang="en" sz="3000">
                <a:solidFill>
                  <a:srgbClr val="00AAC7"/>
                </a:solidFill>
                <a:latin typeface="Arial"/>
                <a:ea typeface="Arial"/>
                <a:cs typeface="Arial"/>
                <a:sym typeface="Arial"/>
              </a:rPr>
              <a:t>Disclosures </a:t>
            </a:r>
            <a:endParaRPr/>
          </a:p>
        </p:txBody>
      </p:sp>
      <p:sp>
        <p:nvSpPr>
          <p:cNvPr id="131" name="Google Shape;131;p25"/>
          <p:cNvSpPr txBox="1"/>
          <p:nvPr>
            <p:ph idx="1" type="body"/>
          </p:nvPr>
        </p:nvSpPr>
        <p:spPr>
          <a:xfrm>
            <a:off x="457200" y="1200150"/>
            <a:ext cx="8229600" cy="27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54000" lvl="0" marL="2540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" sz="1400" u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have no relevant financial relationships with the manufacturer(s) of any commercial product(s) and/or provider(s) of commercial services discussed in this CME activity.</a:t>
            </a:r>
            <a:r>
              <a:rPr b="0" i="0" lang="en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​</a:t>
            </a:r>
            <a:endParaRPr b="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b="0" i="0" lang="en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​</a:t>
            </a:r>
            <a:endParaRPr b="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254000" rtl="0" algn="l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" sz="1400" u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Permission has been obtained to share patient photos. </a:t>
            </a:r>
            <a:endParaRPr b="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AAC7"/>
              </a:buClr>
              <a:buSzPts val="3000"/>
              <a:buFont typeface="Arial"/>
              <a:buNone/>
            </a:pPr>
            <a:r>
              <a:rPr b="1" lang="en" sz="3000">
                <a:solidFill>
                  <a:srgbClr val="00AAC7"/>
                </a:solidFill>
                <a:latin typeface="Arial"/>
                <a:ea typeface="Arial"/>
                <a:cs typeface="Arial"/>
                <a:sym typeface="Arial"/>
              </a:rPr>
              <a:t>Addie’s Story…</a:t>
            </a:r>
            <a:endParaRPr/>
          </a:p>
        </p:txBody>
      </p:sp>
      <p:sp>
        <p:nvSpPr>
          <p:cNvPr id="137" name="Google Shape;137;p26"/>
          <p:cNvSpPr txBox="1"/>
          <p:nvPr>
            <p:ph idx="1" type="body"/>
          </p:nvPr>
        </p:nvSpPr>
        <p:spPr>
          <a:xfrm>
            <a:off x="457200" y="1063228"/>
            <a:ext cx="4519800" cy="29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47650" lvl="0" marL="254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 sz="2100"/>
              <a:t>Born at 23 weeks</a:t>
            </a:r>
            <a:endParaRPr/>
          </a:p>
          <a:p>
            <a:pPr indent="-247650" lvl="0" marL="254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 sz="2100"/>
              <a:t>1lb 7oz, 11 inches long</a:t>
            </a:r>
            <a:endParaRPr/>
          </a:p>
          <a:p>
            <a:pPr indent="-247650" lvl="0" marL="254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 sz="2100"/>
              <a:t>119 days in a local NICU</a:t>
            </a:r>
            <a:endParaRPr/>
          </a:p>
          <a:p>
            <a:pPr indent="-101600" lvl="0" marL="2540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38" name="Google Shape;13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8801" y="356440"/>
            <a:ext cx="2487250" cy="3316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1850" y="2762844"/>
            <a:ext cx="2555829" cy="1916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/>
          <p:nvPr>
            <p:ph idx="1" type="body"/>
          </p:nvPr>
        </p:nvSpPr>
        <p:spPr>
          <a:xfrm>
            <a:off x="450533" y="756013"/>
            <a:ext cx="4552500" cy="3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-260350" lvl="0" marL="254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 sz="2100"/>
              <a:t>Discharged on oxygen</a:t>
            </a:r>
            <a:endParaRPr/>
          </a:p>
          <a:p>
            <a:pPr indent="-260350" lvl="0" marL="254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 sz="2100"/>
              <a:t>Hospitalized for FTT and later received a GT due to inability to sustain nutrition</a:t>
            </a:r>
            <a:endParaRPr/>
          </a:p>
          <a:p>
            <a:pPr indent="-260350" lvl="0" marL="254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 sz="2100"/>
              <a:t>Initially followed by a local pediatrician, 9 Specialists, OT, PT and SLP</a:t>
            </a:r>
            <a:endParaRPr/>
          </a:p>
          <a:p>
            <a:pPr indent="-260350" lvl="0" marL="254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 sz="2100"/>
              <a:t>Averaged 16 appointments monthly for first 3 years of life</a:t>
            </a:r>
            <a:endParaRPr/>
          </a:p>
          <a:p>
            <a:pPr indent="-260350" lvl="0" marL="254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 sz="2100"/>
              <a:t>Non-ambulatory, Nonverbal, Uses Communication Device</a:t>
            </a:r>
            <a:endParaRPr/>
          </a:p>
        </p:txBody>
      </p:sp>
      <p:pic>
        <p:nvPicPr>
          <p:cNvPr id="145" name="Google Shape;14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48658" y="659675"/>
            <a:ext cx="3587931" cy="2690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/>
          <p:nvPr>
            <p:ph idx="1" type="body"/>
          </p:nvPr>
        </p:nvSpPr>
        <p:spPr>
          <a:xfrm>
            <a:off x="450531" y="1063228"/>
            <a:ext cx="5473500" cy="22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2100"/>
          </a:p>
          <a:p>
            <a:pPr indent="-114300" lvl="0" marL="254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2100"/>
          </a:p>
        </p:txBody>
      </p:sp>
      <p:sp>
        <p:nvSpPr>
          <p:cNvPr id="151" name="Google Shape;151;p2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AAC7"/>
              </a:buClr>
              <a:buSzPts val="3000"/>
              <a:buFont typeface="Arial"/>
              <a:buNone/>
            </a:pPr>
            <a:r>
              <a:rPr b="1" lang="en" sz="3000">
                <a:solidFill>
                  <a:srgbClr val="00AAC7"/>
                </a:solidFill>
              </a:rPr>
              <a:t>My Complex Care Journey…</a:t>
            </a:r>
            <a:endParaRPr/>
          </a:p>
        </p:txBody>
      </p:sp>
      <p:sp>
        <p:nvSpPr>
          <p:cNvPr id="152" name="Google Shape;152;p28"/>
          <p:cNvSpPr txBox="1"/>
          <p:nvPr/>
        </p:nvSpPr>
        <p:spPr>
          <a:xfrm>
            <a:off x="450532" y="997676"/>
            <a:ext cx="6623100" cy="27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24765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en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Social Worker in CC for past 5 years</a:t>
            </a:r>
            <a:endParaRPr sz="1100"/>
          </a:p>
          <a:p>
            <a:pPr indent="-247650" lvl="0" marL="254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en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Soon realized that this was a benefit Addie was missing</a:t>
            </a:r>
            <a:endParaRPr sz="1100"/>
          </a:p>
          <a:p>
            <a:pPr indent="-247650" lvl="0" marL="254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en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Spoke with Addie’s community pediatrician and we both agreed that Addie would be better served in CC</a:t>
            </a:r>
            <a:endParaRPr sz="1100"/>
          </a:p>
          <a:p>
            <a:pPr indent="-247650" lvl="0" marL="254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en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Referral made</a:t>
            </a:r>
            <a:endParaRPr sz="1100"/>
          </a:p>
          <a:p>
            <a:pPr indent="-247650" lvl="0" marL="254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en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Onboarding discussions took place</a:t>
            </a:r>
            <a:endParaRPr sz="1100"/>
          </a:p>
          <a:p>
            <a:pPr indent="-247650" lvl="0" marL="254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en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Addie became a patient at CC 2 years ago</a:t>
            </a:r>
            <a:endParaRPr sz="1100"/>
          </a:p>
        </p:txBody>
      </p:sp>
      <p:pic>
        <p:nvPicPr>
          <p:cNvPr id="153" name="Google Shape;15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55171" y="489857"/>
            <a:ext cx="1688165" cy="29946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/>
          <p:nvPr>
            <p:ph idx="1" type="body"/>
          </p:nvPr>
        </p:nvSpPr>
        <p:spPr>
          <a:xfrm>
            <a:off x="450531" y="1063228"/>
            <a:ext cx="5748000" cy="28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/>
          <a:p>
            <a:pPr indent="-250348" lvl="0" marL="254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 sz="2100"/>
              <a:t>Expertise of rare conditions and disorders</a:t>
            </a:r>
            <a:endParaRPr/>
          </a:p>
          <a:p>
            <a:pPr indent="-250348" lvl="0" marL="254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 sz="2100"/>
              <a:t>Confidence with equipment</a:t>
            </a:r>
            <a:endParaRPr/>
          </a:p>
          <a:p>
            <a:pPr indent="-250348" lvl="0" marL="254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 sz="2100"/>
              <a:t>Knowing when to make referrals (communication devices, etc.) </a:t>
            </a:r>
            <a:endParaRPr/>
          </a:p>
          <a:p>
            <a:pPr indent="-250348" lvl="0" marL="254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 sz="2100"/>
              <a:t>Collaboration with care team (care conferences) </a:t>
            </a:r>
            <a:endParaRPr/>
          </a:p>
          <a:p>
            <a:pPr indent="-250348" lvl="0" marL="254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 sz="2100"/>
              <a:t>Collaboration with schools and other outside resources</a:t>
            </a:r>
            <a:endParaRPr/>
          </a:p>
          <a:p>
            <a:pPr indent="-250348" lvl="0" marL="254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 sz="2100"/>
              <a:t>Access to multidisciplinary team that is familiar with the complex population (RD, Pharmacist)</a:t>
            </a:r>
            <a:endParaRPr/>
          </a:p>
        </p:txBody>
      </p:sp>
      <p:sp>
        <p:nvSpPr>
          <p:cNvPr id="159" name="Google Shape;159;p2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AAC7"/>
              </a:buClr>
              <a:buSzPts val="3000"/>
              <a:buFont typeface="Arial"/>
              <a:buNone/>
            </a:pPr>
            <a:r>
              <a:rPr b="1" lang="en" sz="3000">
                <a:solidFill>
                  <a:srgbClr val="00AAC7"/>
                </a:solidFill>
                <a:latin typeface="Arial"/>
                <a:ea typeface="Arial"/>
                <a:cs typeface="Arial"/>
                <a:sym typeface="Arial"/>
              </a:rPr>
              <a:t>Some Benefits of Complex Care…</a:t>
            </a:r>
            <a:endParaRPr/>
          </a:p>
        </p:txBody>
      </p:sp>
      <p:sp>
        <p:nvSpPr>
          <p:cNvPr id="160" name="Google Shape;160;p29"/>
          <p:cNvSpPr txBox="1"/>
          <p:nvPr/>
        </p:nvSpPr>
        <p:spPr>
          <a:xfrm>
            <a:off x="450532" y="997676"/>
            <a:ext cx="6623100" cy="27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143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6880" y="834800"/>
            <a:ext cx="1986371" cy="2648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/>
          <p:nvPr>
            <p:ph idx="1" type="body"/>
          </p:nvPr>
        </p:nvSpPr>
        <p:spPr>
          <a:xfrm>
            <a:off x="450531" y="1063228"/>
            <a:ext cx="5748000" cy="28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247650" lvl="0" marL="254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 sz="2100"/>
              <a:t>Quick turnaround with parent questions</a:t>
            </a:r>
            <a:endParaRPr/>
          </a:p>
          <a:p>
            <a:pPr indent="-247650" lvl="0" marL="254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 sz="2100"/>
              <a:t>Community referrals</a:t>
            </a:r>
            <a:endParaRPr/>
          </a:p>
          <a:p>
            <a:pPr indent="-247650" lvl="0" marL="254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 sz="2100"/>
              <a:t>Encouragement for extra curricular activities</a:t>
            </a:r>
            <a:endParaRPr/>
          </a:p>
          <a:p>
            <a:pPr indent="-247650" lvl="0" marL="254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 sz="2100"/>
              <a:t>Amount of time spent in appointments</a:t>
            </a:r>
            <a:endParaRPr/>
          </a:p>
          <a:p>
            <a:pPr indent="-247650" lvl="0" marL="254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 sz="2100"/>
              <a:t>Ability to bring specialists into appointments</a:t>
            </a:r>
            <a:endParaRPr/>
          </a:p>
          <a:p>
            <a:pPr indent="-247650" lvl="0" marL="254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 sz="2100"/>
              <a:t>Tyto Care &amp; Telehealth Appointments</a:t>
            </a:r>
            <a:endParaRPr/>
          </a:p>
          <a:p>
            <a:pPr indent="-247650" lvl="0" marL="254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 sz="2100"/>
              <a:t>Support with transition</a:t>
            </a:r>
            <a:endParaRPr/>
          </a:p>
        </p:txBody>
      </p:sp>
      <p:sp>
        <p:nvSpPr>
          <p:cNvPr id="167" name="Google Shape;167;p3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AAC7"/>
              </a:buClr>
              <a:buSzPts val="3000"/>
              <a:buFont typeface="Arial"/>
              <a:buNone/>
            </a:pPr>
            <a:r>
              <a:rPr b="1" lang="en" sz="3000">
                <a:solidFill>
                  <a:srgbClr val="00AAC7"/>
                </a:solidFill>
                <a:latin typeface="Arial"/>
                <a:ea typeface="Arial"/>
                <a:cs typeface="Arial"/>
                <a:sym typeface="Arial"/>
              </a:rPr>
              <a:t>Some Benefits of Complex Care (cont’d)</a:t>
            </a:r>
            <a:endParaRPr/>
          </a:p>
        </p:txBody>
      </p:sp>
      <p:sp>
        <p:nvSpPr>
          <p:cNvPr id="168" name="Google Shape;168;p30"/>
          <p:cNvSpPr txBox="1"/>
          <p:nvPr/>
        </p:nvSpPr>
        <p:spPr>
          <a:xfrm>
            <a:off x="450532" y="997676"/>
            <a:ext cx="6623100" cy="27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143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77149" y="872734"/>
            <a:ext cx="2168435" cy="2891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AAC7"/>
              </a:buClr>
              <a:buSzPts val="3000"/>
              <a:buFont typeface="Arial"/>
              <a:buNone/>
            </a:pPr>
            <a:r>
              <a:rPr b="1" lang="en" sz="3000">
                <a:solidFill>
                  <a:srgbClr val="00AAC7"/>
                </a:solidFill>
                <a:latin typeface="Arial"/>
                <a:ea typeface="Arial"/>
                <a:cs typeface="Arial"/>
                <a:sym typeface="Arial"/>
              </a:rPr>
              <a:t>Cincinnati Children’s Hospital Medical Center Complex Care Outpatient Center</a:t>
            </a:r>
            <a:endParaRPr/>
          </a:p>
        </p:txBody>
      </p:sp>
      <p:sp>
        <p:nvSpPr>
          <p:cNvPr id="175" name="Google Shape;175;p31"/>
          <p:cNvSpPr txBox="1"/>
          <p:nvPr>
            <p:ph idx="1" type="body"/>
          </p:nvPr>
        </p:nvSpPr>
        <p:spPr>
          <a:xfrm>
            <a:off x="457200" y="1200150"/>
            <a:ext cx="8229600" cy="27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54000" lvl="0" marL="254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/>
              <a:t>Functions as the primary care medical home for 611 children and young adults with complex chronic medical conditions. 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/>
              <a:t> </a:t>
            </a:r>
            <a:endParaRPr/>
          </a:p>
          <a:p>
            <a:pPr indent="-254000" lvl="0" marL="2540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/>
              <a:t>The Center has provided consultative and/or ongoing co-management visits for an additional 23 patients from 3 states who receive primary care at a distance.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Design">
  <a:themeElements>
    <a:clrScheme name="Custom 2">
      <a:dk1>
        <a:srgbClr val="565A5C"/>
      </a:dk1>
      <a:lt1>
        <a:srgbClr val="FFFFFF"/>
      </a:lt1>
      <a:dk2>
        <a:srgbClr val="808080"/>
      </a:dk2>
      <a:lt2>
        <a:srgbClr val="B3B3B3"/>
      </a:lt2>
      <a:accent1>
        <a:srgbClr val="009CB1"/>
      </a:accent1>
      <a:accent2>
        <a:srgbClr val="77BC1F"/>
      </a:accent2>
      <a:accent3>
        <a:srgbClr val="A1CD3A"/>
      </a:accent3>
      <a:accent4>
        <a:srgbClr val="9AD1DC"/>
      </a:accent4>
      <a:accent5>
        <a:srgbClr val="6EC4E9"/>
      </a:accent5>
      <a:accent6>
        <a:srgbClr val="E7417A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